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ppt/theme/themeOverride3.xml" ContentType="application/vnd.openxmlformats-officedocument.themeOverride+xml"/>
  <Override PartName="/ppt/theme/themeOverride4.xml" ContentType="application/vnd.openxmlformats-officedocument.themeOverride+xml"/>
  <Override PartName="/ppt/theme/themeOverride5.xml" ContentType="application/vnd.openxmlformats-officedocument.themeOverride+xml"/>
  <Override PartName="/ppt/theme/themeOverride6.xml" ContentType="application/vnd.openxmlformats-officedocument.themeOverride+xml"/>
  <Override PartName="/ppt/theme/themeOverride7.xml" ContentType="application/vnd.openxmlformats-officedocument.themeOverride+xml"/>
  <Override PartName="/ppt/theme/themeOverride8.xml" ContentType="application/vnd.openxmlformats-officedocument.themeOverride+xml"/>
  <Override PartName="/ppt/theme/themeOverride9.xml" ContentType="application/vnd.openxmlformats-officedocument.themeOverride+xml"/>
  <Override PartName="/ppt/theme/themeOverride10.xml" ContentType="application/vnd.openxmlformats-officedocument.themeOverride+xml"/>
  <Override PartName="/ppt/theme/themeOverride11.xml" ContentType="application/vnd.openxmlformats-officedocument.themeOverride+xml"/>
  <Override PartName="/ppt/theme/themeOverride12.xml" ContentType="application/vnd.openxmlformats-officedocument.themeOverride+xml"/>
  <Override PartName="/ppt/theme/themeOverride13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7739063" cy="10007600"/>
  <p:notesSz cx="7739063" cy="100076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51" d="100"/>
          <a:sy n="51" d="100"/>
        </p:scale>
        <p:origin x="-1242" y="2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581025" y="3108325"/>
            <a:ext cx="6577013" cy="2146300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160463" y="5670550"/>
            <a:ext cx="5418137" cy="255746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78EC7F3-B4A6-4FED-839F-5C027E6BF53B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15965998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563187F-9506-4C50-8AE4-6F7A1DF0CBF0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27083594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5513388" y="889000"/>
            <a:ext cx="1644650" cy="8005763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579438" y="889000"/>
            <a:ext cx="4781550" cy="8005763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6EC3AD3-4B5C-433C-BDE6-0B4660AAF3E7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4173197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09420C5-F19E-499C-A642-7EC8511C46CD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25249234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11188" y="6430963"/>
            <a:ext cx="6578600" cy="19875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611188" y="4241800"/>
            <a:ext cx="6578600" cy="21891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987AA7-0F05-4328-9E5A-527C981FF2DA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11106870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579438" y="2890838"/>
            <a:ext cx="3213100" cy="60039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944938" y="2890838"/>
            <a:ext cx="3213100" cy="60039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8E4539-7DDE-4C1E-BE43-257113118268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2896526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87350" y="400050"/>
            <a:ext cx="6964363" cy="1668463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87350" y="2239963"/>
            <a:ext cx="3419475" cy="9334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87350" y="3173413"/>
            <a:ext cx="3419475" cy="5765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3930650" y="2239963"/>
            <a:ext cx="3421063" cy="9334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3930650" y="3173413"/>
            <a:ext cx="3421063" cy="5765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E9B1793-CB66-4E32-A383-5EC0A03FCF97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33742931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C6C1B6C-3AE8-4E22-AEB1-DFAE256CFCCD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16157806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4D934C-7CFD-44A8-9207-1B6ECD360284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32198583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87350" y="398463"/>
            <a:ext cx="2546350" cy="1695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025775" y="398463"/>
            <a:ext cx="4325938" cy="85407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387350" y="2093913"/>
            <a:ext cx="2546350" cy="68453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3FEED29-0D8F-4918-8848-FE84CF3B4D57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26499261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517650" y="7005638"/>
            <a:ext cx="4643438" cy="8270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517650" y="893763"/>
            <a:ext cx="4643438" cy="60055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C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517650" y="7832725"/>
            <a:ext cx="4643438" cy="11747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3F7197-A82D-4E74-96C5-DC65B22CD959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25140632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79438" y="889000"/>
            <a:ext cx="6578600" cy="16684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s-EC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79438" y="2890838"/>
            <a:ext cx="6578600" cy="6003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s-EC" smtClean="0"/>
              <a:t>Click to edit Master text styles</a:t>
            </a:r>
          </a:p>
          <a:p>
            <a:pPr lvl="1"/>
            <a:r>
              <a:rPr lang="en-US" altLang="es-EC" smtClean="0"/>
              <a:t>Second level</a:t>
            </a:r>
          </a:p>
          <a:p>
            <a:pPr lvl="2"/>
            <a:r>
              <a:rPr lang="en-US" altLang="es-EC" smtClean="0"/>
              <a:t>Third level</a:t>
            </a:r>
          </a:p>
          <a:p>
            <a:pPr lvl="3"/>
            <a:r>
              <a:rPr lang="en-US" altLang="es-EC" smtClean="0"/>
              <a:t>Fourth level</a:t>
            </a:r>
          </a:p>
          <a:p>
            <a:pPr lvl="4"/>
            <a:r>
              <a:rPr lang="en-US" altLang="es-EC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579438" y="9117013"/>
            <a:ext cx="1612900" cy="668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2000"/>
            </a:lvl1pPr>
          </a:lstStyle>
          <a:p>
            <a:endParaRPr lang="en-US" altLang="es-EC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643188" y="9117013"/>
            <a:ext cx="2451100" cy="668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2000"/>
            </a:lvl1pPr>
          </a:lstStyle>
          <a:p>
            <a:endParaRPr lang="en-US" altLang="es-EC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5546725" y="9117013"/>
            <a:ext cx="1611313" cy="668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2000"/>
            </a:lvl1pPr>
          </a:lstStyle>
          <a:p>
            <a:fld id="{A4A31DBD-D694-4170-A517-BC6CDA6235FE}" type="slidenum">
              <a:rPr lang="en-US" altLang="es-EC"/>
              <a:pPr/>
              <a:t>‹Nº›</a:t>
            </a:fld>
            <a:endParaRPr lang="en-US" altLang="es-EC"/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 flipV="1">
            <a:off x="1027113" y="1476375"/>
            <a:ext cx="1587" cy="792162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3" name="Line 9"/>
          <p:cNvSpPr>
            <a:spLocks noChangeShapeType="1"/>
          </p:cNvSpPr>
          <p:nvPr/>
        </p:nvSpPr>
        <p:spPr bwMode="auto">
          <a:xfrm flipH="1">
            <a:off x="2998788" y="1446213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4" name="Freeform 10"/>
          <p:cNvSpPr>
            <a:spLocks noChangeArrowheads="1"/>
          </p:cNvSpPr>
          <p:nvPr/>
        </p:nvSpPr>
        <p:spPr bwMode="auto">
          <a:xfrm>
            <a:off x="1190625" y="965200"/>
            <a:ext cx="147638" cy="455613"/>
          </a:xfrm>
          <a:custGeom>
            <a:avLst/>
            <a:gdLst>
              <a:gd name="T0" fmla="*/ 2 w 93"/>
              <a:gd name="T1" fmla="*/ 287 h 287"/>
              <a:gd name="T2" fmla="*/ 93 w 93"/>
              <a:gd name="T3" fmla="*/ 216 h 287"/>
              <a:gd name="T4" fmla="*/ 93 w 93"/>
              <a:gd name="T5" fmla="*/ 0 h 287"/>
              <a:gd name="T6" fmla="*/ 0 w 93"/>
              <a:gd name="T7" fmla="*/ 65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7">
                <a:moveTo>
                  <a:pt x="2" y="287"/>
                </a:moveTo>
                <a:lnTo>
                  <a:pt x="93" y="216"/>
                </a:lnTo>
                <a:lnTo>
                  <a:pt x="93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5" name="Freeform 11"/>
          <p:cNvSpPr>
            <a:spLocks noChangeArrowheads="1"/>
          </p:cNvSpPr>
          <p:nvPr/>
        </p:nvSpPr>
        <p:spPr bwMode="auto">
          <a:xfrm>
            <a:off x="850900" y="1041400"/>
            <a:ext cx="341313" cy="381000"/>
          </a:xfrm>
          <a:custGeom>
            <a:avLst/>
            <a:gdLst>
              <a:gd name="T0" fmla="*/ 0 w 215"/>
              <a:gd name="T1" fmla="*/ 0 h 240"/>
              <a:gd name="T2" fmla="*/ 215 w 215"/>
              <a:gd name="T3" fmla="*/ 17 h 240"/>
              <a:gd name="T4" fmla="*/ 215 w 215"/>
              <a:gd name="T5" fmla="*/ 240 h 240"/>
              <a:gd name="T6" fmla="*/ 0 w 215"/>
              <a:gd name="T7" fmla="*/ 217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40">
                <a:moveTo>
                  <a:pt x="0" y="0"/>
                </a:moveTo>
                <a:lnTo>
                  <a:pt x="215" y="17"/>
                </a:lnTo>
                <a:lnTo>
                  <a:pt x="215" y="240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6" name="Freeform 12"/>
          <p:cNvSpPr>
            <a:spLocks noChangeArrowheads="1"/>
          </p:cNvSpPr>
          <p:nvPr/>
        </p:nvSpPr>
        <p:spPr bwMode="auto">
          <a:xfrm>
            <a:off x="887413" y="1085850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7" name="Freeform 13"/>
          <p:cNvSpPr>
            <a:spLocks noChangeArrowheads="1"/>
          </p:cNvSpPr>
          <p:nvPr/>
        </p:nvSpPr>
        <p:spPr bwMode="auto">
          <a:xfrm>
            <a:off x="855663" y="947738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8" name="Text Box 14"/>
          <p:cNvSpPr txBox="1">
            <a:spLocks noChangeArrowheads="1"/>
          </p:cNvSpPr>
          <p:nvPr/>
        </p:nvSpPr>
        <p:spPr bwMode="auto">
          <a:xfrm>
            <a:off x="927100" y="1073150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039" name="Freeform 15"/>
          <p:cNvSpPr>
            <a:spLocks noChangeArrowheads="1"/>
          </p:cNvSpPr>
          <p:nvPr/>
        </p:nvSpPr>
        <p:spPr bwMode="auto">
          <a:xfrm>
            <a:off x="1268413" y="971550"/>
            <a:ext cx="469900" cy="133350"/>
          </a:xfrm>
          <a:custGeom>
            <a:avLst/>
            <a:gdLst>
              <a:gd name="T0" fmla="*/ 182 w 296"/>
              <a:gd name="T1" fmla="*/ 84 h 84"/>
              <a:gd name="T2" fmla="*/ 296 w 296"/>
              <a:gd name="T3" fmla="*/ 24 h 84"/>
              <a:gd name="T4" fmla="*/ 118 w 296"/>
              <a:gd name="T5" fmla="*/ 0 h 84"/>
              <a:gd name="T6" fmla="*/ 0 w 296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4">
                <a:moveTo>
                  <a:pt x="182" y="84"/>
                </a:moveTo>
                <a:lnTo>
                  <a:pt x="296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0" name="Freeform 16"/>
          <p:cNvSpPr>
            <a:spLocks noChangeArrowheads="1"/>
          </p:cNvSpPr>
          <p:nvPr/>
        </p:nvSpPr>
        <p:spPr bwMode="auto">
          <a:xfrm>
            <a:off x="1539875" y="1012825"/>
            <a:ext cx="195263" cy="423863"/>
          </a:xfrm>
          <a:custGeom>
            <a:avLst/>
            <a:gdLst>
              <a:gd name="T0" fmla="*/ 0 w 123"/>
              <a:gd name="T1" fmla="*/ 267 h 267"/>
              <a:gd name="T2" fmla="*/ 110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10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1" name="Freeform 17"/>
          <p:cNvSpPr>
            <a:spLocks noChangeArrowheads="1"/>
          </p:cNvSpPr>
          <p:nvPr/>
        </p:nvSpPr>
        <p:spPr bwMode="auto">
          <a:xfrm>
            <a:off x="1258888" y="1057275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7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7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2" name="Freeform 18"/>
          <p:cNvSpPr>
            <a:spLocks noChangeArrowheads="1"/>
          </p:cNvSpPr>
          <p:nvPr/>
        </p:nvSpPr>
        <p:spPr bwMode="auto">
          <a:xfrm>
            <a:off x="1296988" y="1103313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3" name="Text Box 19"/>
          <p:cNvSpPr txBox="1">
            <a:spLocks noChangeArrowheads="1"/>
          </p:cNvSpPr>
          <p:nvPr/>
        </p:nvSpPr>
        <p:spPr bwMode="auto">
          <a:xfrm>
            <a:off x="1298575" y="108267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044" name="Freeform 20"/>
          <p:cNvSpPr>
            <a:spLocks noChangeArrowheads="1"/>
          </p:cNvSpPr>
          <p:nvPr/>
        </p:nvSpPr>
        <p:spPr bwMode="auto">
          <a:xfrm>
            <a:off x="2101850" y="1049338"/>
            <a:ext cx="550863" cy="142875"/>
          </a:xfrm>
          <a:custGeom>
            <a:avLst/>
            <a:gdLst>
              <a:gd name="T0" fmla="*/ 213 w 347"/>
              <a:gd name="T1" fmla="*/ 90 h 90"/>
              <a:gd name="T2" fmla="*/ 347 w 347"/>
              <a:gd name="T3" fmla="*/ 25 h 90"/>
              <a:gd name="T4" fmla="*/ 140 w 347"/>
              <a:gd name="T5" fmla="*/ 0 h 90"/>
              <a:gd name="T6" fmla="*/ 0 w 347"/>
              <a:gd name="T7" fmla="*/ 58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0">
                <a:moveTo>
                  <a:pt x="213" y="90"/>
                </a:moveTo>
                <a:lnTo>
                  <a:pt x="347" y="25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5" name="Freeform 21"/>
          <p:cNvSpPr>
            <a:spLocks noChangeArrowheads="1"/>
          </p:cNvSpPr>
          <p:nvPr/>
        </p:nvSpPr>
        <p:spPr bwMode="auto">
          <a:xfrm>
            <a:off x="2435225" y="1087438"/>
            <a:ext cx="217488" cy="454025"/>
          </a:xfrm>
          <a:custGeom>
            <a:avLst/>
            <a:gdLst>
              <a:gd name="T0" fmla="*/ 7 w 137"/>
              <a:gd name="T1" fmla="*/ 286 h 286"/>
              <a:gd name="T2" fmla="*/ 137 w 137"/>
              <a:gd name="T3" fmla="*/ 189 h 286"/>
              <a:gd name="T4" fmla="*/ 136 w 137"/>
              <a:gd name="T5" fmla="*/ 0 h 286"/>
              <a:gd name="T6" fmla="*/ 0 w 137"/>
              <a:gd name="T7" fmla="*/ 6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7" y="286"/>
                </a:moveTo>
                <a:lnTo>
                  <a:pt x="137" y="189"/>
                </a:lnTo>
                <a:lnTo>
                  <a:pt x="136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6" name="Freeform 22"/>
          <p:cNvSpPr>
            <a:spLocks noChangeArrowheads="1"/>
          </p:cNvSpPr>
          <p:nvPr/>
        </p:nvSpPr>
        <p:spPr bwMode="auto">
          <a:xfrm>
            <a:off x="2098675" y="1143000"/>
            <a:ext cx="338138" cy="422275"/>
          </a:xfrm>
          <a:custGeom>
            <a:avLst/>
            <a:gdLst>
              <a:gd name="T0" fmla="*/ 0 w 213"/>
              <a:gd name="T1" fmla="*/ 0 h 266"/>
              <a:gd name="T2" fmla="*/ 213 w 213"/>
              <a:gd name="T3" fmla="*/ 32 h 266"/>
              <a:gd name="T4" fmla="*/ 213 w 213"/>
              <a:gd name="T5" fmla="*/ 266 h 266"/>
              <a:gd name="T6" fmla="*/ 0 w 213"/>
              <a:gd name="T7" fmla="*/ 228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6">
                <a:moveTo>
                  <a:pt x="0" y="0"/>
                </a:moveTo>
                <a:lnTo>
                  <a:pt x="213" y="32"/>
                </a:lnTo>
                <a:lnTo>
                  <a:pt x="213" y="266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7" name="Freeform 23"/>
          <p:cNvSpPr>
            <a:spLocks noChangeArrowheads="1"/>
          </p:cNvSpPr>
          <p:nvPr/>
        </p:nvSpPr>
        <p:spPr bwMode="auto">
          <a:xfrm>
            <a:off x="2138363" y="119697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8" name="Text Box 24"/>
          <p:cNvSpPr txBox="1">
            <a:spLocks noChangeArrowheads="1"/>
          </p:cNvSpPr>
          <p:nvPr/>
        </p:nvSpPr>
        <p:spPr bwMode="auto">
          <a:xfrm>
            <a:off x="2214563" y="119538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049" name="Freeform 25"/>
          <p:cNvSpPr>
            <a:spLocks noChangeArrowheads="1"/>
          </p:cNvSpPr>
          <p:nvPr/>
        </p:nvSpPr>
        <p:spPr bwMode="auto">
          <a:xfrm>
            <a:off x="2387600" y="1143000"/>
            <a:ext cx="563563" cy="179388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0" name="Freeform 26"/>
          <p:cNvSpPr>
            <a:spLocks noChangeArrowheads="1"/>
          </p:cNvSpPr>
          <p:nvPr/>
        </p:nvSpPr>
        <p:spPr bwMode="auto">
          <a:xfrm>
            <a:off x="2735263" y="1200150"/>
            <a:ext cx="223837" cy="501650"/>
          </a:xfrm>
          <a:custGeom>
            <a:avLst/>
            <a:gdLst>
              <a:gd name="T0" fmla="*/ 2 w 141"/>
              <a:gd name="T1" fmla="*/ 316 h 316"/>
              <a:gd name="T2" fmla="*/ 141 w 141"/>
              <a:gd name="T3" fmla="*/ 237 h 316"/>
              <a:gd name="T4" fmla="*/ 136 w 141"/>
              <a:gd name="T5" fmla="*/ 0 h 316"/>
              <a:gd name="T6" fmla="*/ 0 w 141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1" h="316">
                <a:moveTo>
                  <a:pt x="2" y="316"/>
                </a:moveTo>
                <a:lnTo>
                  <a:pt x="141" y="237"/>
                </a:lnTo>
                <a:lnTo>
                  <a:pt x="136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1" name="Freeform 27"/>
          <p:cNvSpPr>
            <a:spLocks noChangeArrowheads="1"/>
          </p:cNvSpPr>
          <p:nvPr/>
        </p:nvSpPr>
        <p:spPr bwMode="auto">
          <a:xfrm>
            <a:off x="2387600" y="1249363"/>
            <a:ext cx="347663" cy="454025"/>
          </a:xfrm>
          <a:custGeom>
            <a:avLst/>
            <a:gdLst>
              <a:gd name="T0" fmla="*/ 0 w 219"/>
              <a:gd name="T1" fmla="*/ 0 h 286"/>
              <a:gd name="T2" fmla="*/ 218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8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2" name="Freeform 28"/>
          <p:cNvSpPr>
            <a:spLocks noChangeArrowheads="1"/>
          </p:cNvSpPr>
          <p:nvPr/>
        </p:nvSpPr>
        <p:spPr bwMode="auto">
          <a:xfrm>
            <a:off x="2430463" y="1298575"/>
            <a:ext cx="261937" cy="347663"/>
          </a:xfrm>
          <a:custGeom>
            <a:avLst/>
            <a:gdLst>
              <a:gd name="T0" fmla="*/ 0 w 165"/>
              <a:gd name="T1" fmla="*/ 0 h 219"/>
              <a:gd name="T2" fmla="*/ 164 w 165"/>
              <a:gd name="T3" fmla="*/ 37 h 219"/>
              <a:gd name="T4" fmla="*/ 165 w 165"/>
              <a:gd name="T5" fmla="*/ 219 h 219"/>
              <a:gd name="T6" fmla="*/ 1 w 165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219">
                <a:moveTo>
                  <a:pt x="0" y="0"/>
                </a:moveTo>
                <a:lnTo>
                  <a:pt x="164" y="37"/>
                </a:lnTo>
                <a:lnTo>
                  <a:pt x="165" y="219"/>
                </a:lnTo>
                <a:lnTo>
                  <a:pt x="1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3" name="Text Box 29"/>
          <p:cNvSpPr txBox="1">
            <a:spLocks noChangeArrowheads="1"/>
          </p:cNvSpPr>
          <p:nvPr/>
        </p:nvSpPr>
        <p:spPr bwMode="auto">
          <a:xfrm>
            <a:off x="2476500" y="1327150"/>
            <a:ext cx="169863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054" name="Freeform 30"/>
          <p:cNvSpPr>
            <a:spLocks noChangeArrowheads="1"/>
          </p:cNvSpPr>
          <p:nvPr/>
        </p:nvSpPr>
        <p:spPr bwMode="auto">
          <a:xfrm>
            <a:off x="1943100" y="1057275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5" name="Freeform 31"/>
          <p:cNvSpPr>
            <a:spLocks noChangeArrowheads="1"/>
          </p:cNvSpPr>
          <p:nvPr/>
        </p:nvSpPr>
        <p:spPr bwMode="auto">
          <a:xfrm>
            <a:off x="1609725" y="1039813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6" name="Freeform 32"/>
          <p:cNvSpPr>
            <a:spLocks noChangeArrowheads="1"/>
          </p:cNvSpPr>
          <p:nvPr/>
        </p:nvSpPr>
        <p:spPr bwMode="auto">
          <a:xfrm>
            <a:off x="1612900" y="1139825"/>
            <a:ext cx="334963" cy="373063"/>
          </a:xfrm>
          <a:custGeom>
            <a:avLst/>
            <a:gdLst>
              <a:gd name="T0" fmla="*/ 0 w 211"/>
              <a:gd name="T1" fmla="*/ 0 h 235"/>
              <a:gd name="T2" fmla="*/ 207 w 211"/>
              <a:gd name="T3" fmla="*/ 12 h 235"/>
              <a:gd name="T4" fmla="*/ 211 w 211"/>
              <a:gd name="T5" fmla="*/ 235 h 235"/>
              <a:gd name="T6" fmla="*/ 2 w 211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5">
                <a:moveTo>
                  <a:pt x="0" y="0"/>
                </a:moveTo>
                <a:lnTo>
                  <a:pt x="207" y="12"/>
                </a:lnTo>
                <a:lnTo>
                  <a:pt x="211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7" name="Freeform 33"/>
          <p:cNvSpPr>
            <a:spLocks noChangeArrowheads="1"/>
          </p:cNvSpPr>
          <p:nvPr/>
        </p:nvSpPr>
        <p:spPr bwMode="auto">
          <a:xfrm>
            <a:off x="1651000" y="1189038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8" name="Text Box 34"/>
          <p:cNvSpPr txBox="1">
            <a:spLocks noChangeArrowheads="1"/>
          </p:cNvSpPr>
          <p:nvPr/>
        </p:nvSpPr>
        <p:spPr bwMode="auto">
          <a:xfrm>
            <a:off x="1971675" y="1139825"/>
            <a:ext cx="7620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059" name="Text Box 35"/>
          <p:cNvSpPr txBox="1">
            <a:spLocks noChangeArrowheads="1"/>
          </p:cNvSpPr>
          <p:nvPr/>
        </p:nvSpPr>
        <p:spPr bwMode="auto">
          <a:xfrm>
            <a:off x="1690688" y="1166813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060" name="Freeform 36"/>
          <p:cNvSpPr>
            <a:spLocks noChangeArrowheads="1"/>
          </p:cNvSpPr>
          <p:nvPr/>
        </p:nvSpPr>
        <p:spPr bwMode="auto">
          <a:xfrm>
            <a:off x="1131888" y="601663"/>
            <a:ext cx="484187" cy="98425"/>
          </a:xfrm>
          <a:custGeom>
            <a:avLst/>
            <a:gdLst>
              <a:gd name="T0" fmla="*/ 220 w 305"/>
              <a:gd name="T1" fmla="*/ 62 h 62"/>
              <a:gd name="T2" fmla="*/ 305 w 305"/>
              <a:gd name="T3" fmla="*/ 6 h 62"/>
              <a:gd name="T4" fmla="*/ 102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20" y="62"/>
                </a:moveTo>
                <a:lnTo>
                  <a:pt x="305" y="6"/>
                </a:lnTo>
                <a:lnTo>
                  <a:pt x="102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1" name="Freeform 37"/>
          <p:cNvSpPr>
            <a:spLocks noChangeArrowheads="1"/>
          </p:cNvSpPr>
          <p:nvPr/>
        </p:nvSpPr>
        <p:spPr bwMode="auto">
          <a:xfrm>
            <a:off x="1455738" y="615950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4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2" name="Freeform 38"/>
          <p:cNvSpPr>
            <a:spLocks noChangeArrowheads="1"/>
          </p:cNvSpPr>
          <p:nvPr/>
        </p:nvSpPr>
        <p:spPr bwMode="auto">
          <a:xfrm>
            <a:off x="1128713" y="682625"/>
            <a:ext cx="330200" cy="366713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1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3" name="Freeform 39"/>
          <p:cNvSpPr>
            <a:spLocks noChangeArrowheads="1"/>
          </p:cNvSpPr>
          <p:nvPr/>
        </p:nvSpPr>
        <p:spPr bwMode="auto">
          <a:xfrm>
            <a:off x="1166813" y="725488"/>
            <a:ext cx="255587" cy="279400"/>
          </a:xfrm>
          <a:custGeom>
            <a:avLst/>
            <a:gdLst>
              <a:gd name="T0" fmla="*/ 0 w 161"/>
              <a:gd name="T1" fmla="*/ 0 h 176"/>
              <a:gd name="T2" fmla="*/ 161 w 161"/>
              <a:gd name="T3" fmla="*/ 7 h 176"/>
              <a:gd name="T4" fmla="*/ 161 w 161"/>
              <a:gd name="T5" fmla="*/ 176 h 176"/>
              <a:gd name="T6" fmla="*/ 0 w 161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6">
                <a:moveTo>
                  <a:pt x="0" y="0"/>
                </a:moveTo>
                <a:lnTo>
                  <a:pt x="161" y="7"/>
                </a:lnTo>
                <a:lnTo>
                  <a:pt x="161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4" name="Text Box 40"/>
          <p:cNvSpPr txBox="1">
            <a:spLocks noChangeArrowheads="1"/>
          </p:cNvSpPr>
          <p:nvPr/>
        </p:nvSpPr>
        <p:spPr bwMode="auto">
          <a:xfrm>
            <a:off x="1220788" y="709613"/>
            <a:ext cx="107950" cy="311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065" name="Freeform 41"/>
          <p:cNvSpPr>
            <a:spLocks noChangeArrowheads="1"/>
          </p:cNvSpPr>
          <p:nvPr/>
        </p:nvSpPr>
        <p:spPr bwMode="auto">
          <a:xfrm>
            <a:off x="1538288" y="617538"/>
            <a:ext cx="493712" cy="100012"/>
          </a:xfrm>
          <a:custGeom>
            <a:avLst/>
            <a:gdLst>
              <a:gd name="T0" fmla="*/ 219 w 311"/>
              <a:gd name="T1" fmla="*/ 63 h 63"/>
              <a:gd name="T2" fmla="*/ 311 w 311"/>
              <a:gd name="T3" fmla="*/ 5 h 63"/>
              <a:gd name="T4" fmla="*/ 102 w 311"/>
              <a:gd name="T5" fmla="*/ 0 h 63"/>
              <a:gd name="T6" fmla="*/ 0 w 311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19" y="63"/>
                </a:moveTo>
                <a:lnTo>
                  <a:pt x="311" y="5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6" name="Freeform 42"/>
          <p:cNvSpPr>
            <a:spLocks noChangeArrowheads="1"/>
          </p:cNvSpPr>
          <p:nvPr/>
        </p:nvSpPr>
        <p:spPr bwMode="auto">
          <a:xfrm>
            <a:off x="1873250" y="62547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1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1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7" name="Freeform 43"/>
          <p:cNvSpPr>
            <a:spLocks noChangeArrowheads="1"/>
          </p:cNvSpPr>
          <p:nvPr/>
        </p:nvSpPr>
        <p:spPr bwMode="auto">
          <a:xfrm>
            <a:off x="1527175" y="700088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1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8" name="Freeform 44"/>
          <p:cNvSpPr>
            <a:spLocks noChangeArrowheads="1"/>
          </p:cNvSpPr>
          <p:nvPr/>
        </p:nvSpPr>
        <p:spPr bwMode="auto">
          <a:xfrm>
            <a:off x="1568450" y="741363"/>
            <a:ext cx="271463" cy="292100"/>
          </a:xfrm>
          <a:custGeom>
            <a:avLst/>
            <a:gdLst>
              <a:gd name="T0" fmla="*/ 3 w 171"/>
              <a:gd name="T1" fmla="*/ 0 h 184"/>
              <a:gd name="T2" fmla="*/ 171 w 171"/>
              <a:gd name="T3" fmla="*/ 9 h 184"/>
              <a:gd name="T4" fmla="*/ 167 w 171"/>
              <a:gd name="T5" fmla="*/ 184 h 184"/>
              <a:gd name="T6" fmla="*/ 0 w 171"/>
              <a:gd name="T7" fmla="*/ 173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4">
                <a:moveTo>
                  <a:pt x="3" y="0"/>
                </a:moveTo>
                <a:lnTo>
                  <a:pt x="171" y="9"/>
                </a:lnTo>
                <a:lnTo>
                  <a:pt x="167" y="184"/>
                </a:lnTo>
                <a:lnTo>
                  <a:pt x="0" y="173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9" name="Text Box 45"/>
          <p:cNvSpPr txBox="1">
            <a:spLocks noChangeArrowheads="1"/>
          </p:cNvSpPr>
          <p:nvPr/>
        </p:nvSpPr>
        <p:spPr bwMode="auto">
          <a:xfrm>
            <a:off x="1609725" y="730250"/>
            <a:ext cx="1841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070" name="Freeform 46"/>
          <p:cNvSpPr>
            <a:spLocks noChangeArrowheads="1"/>
          </p:cNvSpPr>
          <p:nvPr/>
        </p:nvSpPr>
        <p:spPr bwMode="auto">
          <a:xfrm>
            <a:off x="1938338" y="776288"/>
            <a:ext cx="363537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71" name="Freeform 47"/>
          <p:cNvSpPr>
            <a:spLocks noChangeArrowheads="1"/>
          </p:cNvSpPr>
          <p:nvPr/>
        </p:nvSpPr>
        <p:spPr bwMode="auto">
          <a:xfrm>
            <a:off x="1984375" y="823913"/>
            <a:ext cx="274638" cy="271462"/>
          </a:xfrm>
          <a:custGeom>
            <a:avLst/>
            <a:gdLst>
              <a:gd name="T0" fmla="*/ 0 w 173"/>
              <a:gd name="T1" fmla="*/ 3 h 171"/>
              <a:gd name="T2" fmla="*/ 172 w 173"/>
              <a:gd name="T3" fmla="*/ 0 h 171"/>
              <a:gd name="T4" fmla="*/ 173 w 173"/>
              <a:gd name="T5" fmla="*/ 171 h 171"/>
              <a:gd name="T6" fmla="*/ 3 w 173"/>
              <a:gd name="T7" fmla="*/ 171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2" y="0"/>
                </a:lnTo>
                <a:lnTo>
                  <a:pt x="173" y="171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72" name="Freeform 48"/>
          <p:cNvSpPr>
            <a:spLocks noChangeArrowheads="1"/>
          </p:cNvSpPr>
          <p:nvPr/>
        </p:nvSpPr>
        <p:spPr bwMode="auto">
          <a:xfrm>
            <a:off x="1939925" y="71437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73" name="Text Box 49"/>
          <p:cNvSpPr txBox="1">
            <a:spLocks noChangeArrowheads="1"/>
          </p:cNvSpPr>
          <p:nvPr/>
        </p:nvSpPr>
        <p:spPr bwMode="auto">
          <a:xfrm>
            <a:off x="1987550" y="803275"/>
            <a:ext cx="261938" cy="315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EC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0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8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Oval 3"/>
          <p:cNvSpPr>
            <a:spLocks noChangeArrowheads="1"/>
          </p:cNvSpPr>
          <p:nvPr/>
        </p:nvSpPr>
        <p:spPr bwMode="auto">
          <a:xfrm>
            <a:off x="6843713" y="8008938"/>
            <a:ext cx="68262" cy="61912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2" name="Oval 4"/>
          <p:cNvSpPr>
            <a:spLocks noChangeArrowheads="1"/>
          </p:cNvSpPr>
          <p:nvPr/>
        </p:nvSpPr>
        <p:spPr bwMode="auto">
          <a:xfrm>
            <a:off x="6407150" y="7993063"/>
            <a:ext cx="68263" cy="63500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Oval 5"/>
          <p:cNvSpPr>
            <a:spLocks noChangeArrowheads="1"/>
          </p:cNvSpPr>
          <p:nvPr/>
        </p:nvSpPr>
        <p:spPr bwMode="auto">
          <a:xfrm>
            <a:off x="5999163" y="8067675"/>
            <a:ext cx="68262" cy="63500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4" name="Oval 6"/>
          <p:cNvSpPr>
            <a:spLocks noChangeArrowheads="1"/>
          </p:cNvSpPr>
          <p:nvPr/>
        </p:nvSpPr>
        <p:spPr bwMode="auto">
          <a:xfrm>
            <a:off x="5648325" y="8210550"/>
            <a:ext cx="71438" cy="66675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5140325" y="8745538"/>
            <a:ext cx="71438" cy="68262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4994275" y="9537700"/>
            <a:ext cx="71438" cy="66675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5353050" y="8458200"/>
            <a:ext cx="74613" cy="69850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5019675" y="9123363"/>
            <a:ext cx="69850" cy="66675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Line 11"/>
          <p:cNvSpPr>
            <a:spLocks noChangeShapeType="1"/>
          </p:cNvSpPr>
          <p:nvPr/>
        </p:nvSpPr>
        <p:spPr bwMode="auto">
          <a:xfrm>
            <a:off x="2238375" y="4895850"/>
            <a:ext cx="3621088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Line 12"/>
          <p:cNvSpPr>
            <a:spLocks noChangeShapeType="1"/>
          </p:cNvSpPr>
          <p:nvPr/>
        </p:nvSpPr>
        <p:spPr bwMode="auto">
          <a:xfrm flipV="1">
            <a:off x="1027113" y="1563688"/>
            <a:ext cx="1587" cy="792162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 flipH="1">
            <a:off x="2998788" y="1531938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Freeform 14"/>
          <p:cNvSpPr>
            <a:spLocks noChangeArrowheads="1"/>
          </p:cNvSpPr>
          <p:nvPr/>
        </p:nvSpPr>
        <p:spPr bwMode="auto">
          <a:xfrm>
            <a:off x="1190625" y="1052513"/>
            <a:ext cx="147638" cy="455612"/>
          </a:xfrm>
          <a:custGeom>
            <a:avLst/>
            <a:gdLst>
              <a:gd name="T0" fmla="*/ 2 w 93"/>
              <a:gd name="T1" fmla="*/ 287 h 287"/>
              <a:gd name="T2" fmla="*/ 93 w 93"/>
              <a:gd name="T3" fmla="*/ 216 h 287"/>
              <a:gd name="T4" fmla="*/ 93 w 93"/>
              <a:gd name="T5" fmla="*/ 0 h 287"/>
              <a:gd name="T6" fmla="*/ 0 w 93"/>
              <a:gd name="T7" fmla="*/ 64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7">
                <a:moveTo>
                  <a:pt x="2" y="287"/>
                </a:moveTo>
                <a:lnTo>
                  <a:pt x="93" y="216"/>
                </a:lnTo>
                <a:lnTo>
                  <a:pt x="93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3" name="Freeform 15"/>
          <p:cNvSpPr>
            <a:spLocks noChangeArrowheads="1"/>
          </p:cNvSpPr>
          <p:nvPr/>
        </p:nvSpPr>
        <p:spPr bwMode="auto">
          <a:xfrm>
            <a:off x="850900" y="1128713"/>
            <a:ext cx="341313" cy="379412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7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4" name="Freeform 16"/>
          <p:cNvSpPr>
            <a:spLocks noChangeArrowheads="1"/>
          </p:cNvSpPr>
          <p:nvPr/>
        </p:nvSpPr>
        <p:spPr bwMode="auto">
          <a:xfrm>
            <a:off x="887413" y="1171575"/>
            <a:ext cx="265112" cy="290513"/>
          </a:xfrm>
          <a:custGeom>
            <a:avLst/>
            <a:gdLst>
              <a:gd name="T0" fmla="*/ 0 w 167"/>
              <a:gd name="T1" fmla="*/ 0 h 183"/>
              <a:gd name="T2" fmla="*/ 167 w 167"/>
              <a:gd name="T3" fmla="*/ 13 h 183"/>
              <a:gd name="T4" fmla="*/ 166 w 167"/>
              <a:gd name="T5" fmla="*/ 183 h 183"/>
              <a:gd name="T6" fmla="*/ 0 w 167"/>
              <a:gd name="T7" fmla="*/ 165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3">
                <a:moveTo>
                  <a:pt x="0" y="0"/>
                </a:moveTo>
                <a:lnTo>
                  <a:pt x="167" y="13"/>
                </a:lnTo>
                <a:lnTo>
                  <a:pt x="166" y="183"/>
                </a:lnTo>
                <a:lnTo>
                  <a:pt x="0" y="165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5" name="Freeform 17"/>
          <p:cNvSpPr>
            <a:spLocks noChangeArrowheads="1"/>
          </p:cNvSpPr>
          <p:nvPr/>
        </p:nvSpPr>
        <p:spPr bwMode="auto">
          <a:xfrm>
            <a:off x="855663" y="1033463"/>
            <a:ext cx="482600" cy="119062"/>
          </a:xfrm>
          <a:custGeom>
            <a:avLst/>
            <a:gdLst>
              <a:gd name="T0" fmla="*/ 213 w 304"/>
              <a:gd name="T1" fmla="*/ 75 h 75"/>
              <a:gd name="T2" fmla="*/ 304 w 304"/>
              <a:gd name="T3" fmla="*/ 11 h 75"/>
              <a:gd name="T4" fmla="*/ 117 w 304"/>
              <a:gd name="T5" fmla="*/ 0 h 75"/>
              <a:gd name="T6" fmla="*/ 0 w 304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5">
                <a:moveTo>
                  <a:pt x="213" y="75"/>
                </a:moveTo>
                <a:lnTo>
                  <a:pt x="304" y="11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6" name="Text Box 18"/>
          <p:cNvSpPr txBox="1">
            <a:spLocks noChangeArrowheads="1"/>
          </p:cNvSpPr>
          <p:nvPr/>
        </p:nvSpPr>
        <p:spPr bwMode="auto">
          <a:xfrm>
            <a:off x="927100" y="1158875"/>
            <a:ext cx="184150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2067" name="Freeform 19"/>
          <p:cNvSpPr>
            <a:spLocks noChangeArrowheads="1"/>
          </p:cNvSpPr>
          <p:nvPr/>
        </p:nvSpPr>
        <p:spPr bwMode="auto">
          <a:xfrm>
            <a:off x="1268413" y="1058863"/>
            <a:ext cx="469900" cy="133350"/>
          </a:xfrm>
          <a:custGeom>
            <a:avLst/>
            <a:gdLst>
              <a:gd name="T0" fmla="*/ 182 w 296"/>
              <a:gd name="T1" fmla="*/ 84 h 84"/>
              <a:gd name="T2" fmla="*/ 296 w 296"/>
              <a:gd name="T3" fmla="*/ 24 h 84"/>
              <a:gd name="T4" fmla="*/ 118 w 296"/>
              <a:gd name="T5" fmla="*/ 0 h 84"/>
              <a:gd name="T6" fmla="*/ 0 w 296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4">
                <a:moveTo>
                  <a:pt x="182" y="84"/>
                </a:moveTo>
                <a:lnTo>
                  <a:pt x="296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8" name="Freeform 20"/>
          <p:cNvSpPr>
            <a:spLocks noChangeArrowheads="1"/>
          </p:cNvSpPr>
          <p:nvPr/>
        </p:nvSpPr>
        <p:spPr bwMode="auto">
          <a:xfrm>
            <a:off x="1539875" y="1100138"/>
            <a:ext cx="195263" cy="422275"/>
          </a:xfrm>
          <a:custGeom>
            <a:avLst/>
            <a:gdLst>
              <a:gd name="T0" fmla="*/ 0 w 123"/>
              <a:gd name="T1" fmla="*/ 266 h 266"/>
              <a:gd name="T2" fmla="*/ 110 w 123"/>
              <a:gd name="T3" fmla="*/ 208 h 266"/>
              <a:gd name="T4" fmla="*/ 123 w 123"/>
              <a:gd name="T5" fmla="*/ 0 h 266"/>
              <a:gd name="T6" fmla="*/ 6 w 123"/>
              <a:gd name="T7" fmla="*/ 54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6">
                <a:moveTo>
                  <a:pt x="0" y="266"/>
                </a:moveTo>
                <a:lnTo>
                  <a:pt x="110" y="208"/>
                </a:lnTo>
                <a:lnTo>
                  <a:pt x="123" y="0"/>
                </a:lnTo>
                <a:lnTo>
                  <a:pt x="6" y="5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9" name="Freeform 21"/>
          <p:cNvSpPr>
            <a:spLocks noChangeArrowheads="1"/>
          </p:cNvSpPr>
          <p:nvPr/>
        </p:nvSpPr>
        <p:spPr bwMode="auto">
          <a:xfrm>
            <a:off x="1258888" y="1144588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7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7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0" name="Freeform 22"/>
          <p:cNvSpPr>
            <a:spLocks noChangeArrowheads="1"/>
          </p:cNvSpPr>
          <p:nvPr/>
        </p:nvSpPr>
        <p:spPr bwMode="auto">
          <a:xfrm>
            <a:off x="1296988" y="1190625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1" name="Text Box 23"/>
          <p:cNvSpPr txBox="1">
            <a:spLocks noChangeArrowheads="1"/>
          </p:cNvSpPr>
          <p:nvPr/>
        </p:nvSpPr>
        <p:spPr bwMode="auto">
          <a:xfrm>
            <a:off x="1298575" y="1169988"/>
            <a:ext cx="200025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2072" name="Freeform 24"/>
          <p:cNvSpPr>
            <a:spLocks noChangeArrowheads="1"/>
          </p:cNvSpPr>
          <p:nvPr/>
        </p:nvSpPr>
        <p:spPr bwMode="auto">
          <a:xfrm>
            <a:off x="2101850" y="1135063"/>
            <a:ext cx="550863" cy="144462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3" name="Freeform 25"/>
          <p:cNvSpPr>
            <a:spLocks noChangeArrowheads="1"/>
          </p:cNvSpPr>
          <p:nvPr/>
        </p:nvSpPr>
        <p:spPr bwMode="auto">
          <a:xfrm>
            <a:off x="2435225" y="1173163"/>
            <a:ext cx="217488" cy="455612"/>
          </a:xfrm>
          <a:custGeom>
            <a:avLst/>
            <a:gdLst>
              <a:gd name="T0" fmla="*/ 7 w 137"/>
              <a:gd name="T1" fmla="*/ 287 h 287"/>
              <a:gd name="T2" fmla="*/ 137 w 137"/>
              <a:gd name="T3" fmla="*/ 190 h 287"/>
              <a:gd name="T4" fmla="*/ 136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7" y="287"/>
                </a:moveTo>
                <a:lnTo>
                  <a:pt x="137" y="190"/>
                </a:lnTo>
                <a:lnTo>
                  <a:pt x="136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4" name="Freeform 26"/>
          <p:cNvSpPr>
            <a:spLocks noChangeArrowheads="1"/>
          </p:cNvSpPr>
          <p:nvPr/>
        </p:nvSpPr>
        <p:spPr bwMode="auto">
          <a:xfrm>
            <a:off x="2098675" y="1230313"/>
            <a:ext cx="338138" cy="422275"/>
          </a:xfrm>
          <a:custGeom>
            <a:avLst/>
            <a:gdLst>
              <a:gd name="T0" fmla="*/ 0 w 213"/>
              <a:gd name="T1" fmla="*/ 0 h 266"/>
              <a:gd name="T2" fmla="*/ 213 w 213"/>
              <a:gd name="T3" fmla="*/ 32 h 266"/>
              <a:gd name="T4" fmla="*/ 213 w 213"/>
              <a:gd name="T5" fmla="*/ 266 h 266"/>
              <a:gd name="T6" fmla="*/ 0 w 213"/>
              <a:gd name="T7" fmla="*/ 228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6">
                <a:moveTo>
                  <a:pt x="0" y="0"/>
                </a:moveTo>
                <a:lnTo>
                  <a:pt x="213" y="32"/>
                </a:lnTo>
                <a:lnTo>
                  <a:pt x="213" y="266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5" name="Freeform 27"/>
          <p:cNvSpPr>
            <a:spLocks noChangeArrowheads="1"/>
          </p:cNvSpPr>
          <p:nvPr/>
        </p:nvSpPr>
        <p:spPr bwMode="auto">
          <a:xfrm>
            <a:off x="2138363" y="1284288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6" name="Text Box 28"/>
          <p:cNvSpPr txBox="1">
            <a:spLocks noChangeArrowheads="1"/>
          </p:cNvSpPr>
          <p:nvPr/>
        </p:nvSpPr>
        <p:spPr bwMode="auto">
          <a:xfrm>
            <a:off x="2214563" y="1282700"/>
            <a:ext cx="106362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2077" name="Freeform 29"/>
          <p:cNvSpPr>
            <a:spLocks noChangeArrowheads="1"/>
          </p:cNvSpPr>
          <p:nvPr/>
        </p:nvSpPr>
        <p:spPr bwMode="auto">
          <a:xfrm>
            <a:off x="2387600" y="1230313"/>
            <a:ext cx="563563" cy="177800"/>
          </a:xfrm>
          <a:custGeom>
            <a:avLst/>
            <a:gdLst>
              <a:gd name="T0" fmla="*/ 220 w 355"/>
              <a:gd name="T1" fmla="*/ 112 h 112"/>
              <a:gd name="T2" fmla="*/ 355 w 355"/>
              <a:gd name="T3" fmla="*/ 37 h 112"/>
              <a:gd name="T4" fmla="*/ 135 w 355"/>
              <a:gd name="T5" fmla="*/ 0 h 112"/>
              <a:gd name="T6" fmla="*/ 0 w 355"/>
              <a:gd name="T7" fmla="*/ 6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2">
                <a:moveTo>
                  <a:pt x="220" y="112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8" name="Freeform 30"/>
          <p:cNvSpPr>
            <a:spLocks noChangeArrowheads="1"/>
          </p:cNvSpPr>
          <p:nvPr/>
        </p:nvSpPr>
        <p:spPr bwMode="auto">
          <a:xfrm>
            <a:off x="2735263" y="1285875"/>
            <a:ext cx="223837" cy="503238"/>
          </a:xfrm>
          <a:custGeom>
            <a:avLst/>
            <a:gdLst>
              <a:gd name="T0" fmla="*/ 2 w 141"/>
              <a:gd name="T1" fmla="*/ 317 h 317"/>
              <a:gd name="T2" fmla="*/ 141 w 141"/>
              <a:gd name="T3" fmla="*/ 238 h 317"/>
              <a:gd name="T4" fmla="*/ 136 w 141"/>
              <a:gd name="T5" fmla="*/ 0 h 317"/>
              <a:gd name="T6" fmla="*/ 0 w 141"/>
              <a:gd name="T7" fmla="*/ 79 h 3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1" h="317">
                <a:moveTo>
                  <a:pt x="2" y="317"/>
                </a:moveTo>
                <a:lnTo>
                  <a:pt x="141" y="238"/>
                </a:lnTo>
                <a:lnTo>
                  <a:pt x="136" y="0"/>
                </a:lnTo>
                <a:lnTo>
                  <a:pt x="0" y="79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9" name="Freeform 31"/>
          <p:cNvSpPr>
            <a:spLocks noChangeArrowheads="1"/>
          </p:cNvSpPr>
          <p:nvPr/>
        </p:nvSpPr>
        <p:spPr bwMode="auto">
          <a:xfrm>
            <a:off x="2387600" y="1336675"/>
            <a:ext cx="347663" cy="454025"/>
          </a:xfrm>
          <a:custGeom>
            <a:avLst/>
            <a:gdLst>
              <a:gd name="T0" fmla="*/ 0 w 219"/>
              <a:gd name="T1" fmla="*/ 0 h 286"/>
              <a:gd name="T2" fmla="*/ 218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8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0" name="Freeform 32"/>
          <p:cNvSpPr>
            <a:spLocks noChangeArrowheads="1"/>
          </p:cNvSpPr>
          <p:nvPr/>
        </p:nvSpPr>
        <p:spPr bwMode="auto">
          <a:xfrm>
            <a:off x="2430463" y="1385888"/>
            <a:ext cx="261937" cy="347662"/>
          </a:xfrm>
          <a:custGeom>
            <a:avLst/>
            <a:gdLst>
              <a:gd name="T0" fmla="*/ 0 w 165"/>
              <a:gd name="T1" fmla="*/ 0 h 219"/>
              <a:gd name="T2" fmla="*/ 164 w 165"/>
              <a:gd name="T3" fmla="*/ 36 h 219"/>
              <a:gd name="T4" fmla="*/ 165 w 165"/>
              <a:gd name="T5" fmla="*/ 219 h 219"/>
              <a:gd name="T6" fmla="*/ 1 w 165"/>
              <a:gd name="T7" fmla="*/ 183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219">
                <a:moveTo>
                  <a:pt x="0" y="0"/>
                </a:moveTo>
                <a:lnTo>
                  <a:pt x="164" y="36"/>
                </a:lnTo>
                <a:lnTo>
                  <a:pt x="165" y="219"/>
                </a:lnTo>
                <a:lnTo>
                  <a:pt x="1" y="18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1" name="Text Box 33"/>
          <p:cNvSpPr txBox="1">
            <a:spLocks noChangeArrowheads="1"/>
          </p:cNvSpPr>
          <p:nvPr/>
        </p:nvSpPr>
        <p:spPr bwMode="auto">
          <a:xfrm>
            <a:off x="2476500" y="1412875"/>
            <a:ext cx="169863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2082" name="Freeform 34"/>
          <p:cNvSpPr>
            <a:spLocks noChangeArrowheads="1"/>
          </p:cNvSpPr>
          <p:nvPr/>
        </p:nvSpPr>
        <p:spPr bwMode="auto">
          <a:xfrm>
            <a:off x="1943100" y="1144588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7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7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3" name="Freeform 35"/>
          <p:cNvSpPr>
            <a:spLocks noChangeArrowheads="1"/>
          </p:cNvSpPr>
          <p:nvPr/>
        </p:nvSpPr>
        <p:spPr bwMode="auto">
          <a:xfrm>
            <a:off x="1609725" y="1125538"/>
            <a:ext cx="488950" cy="125412"/>
          </a:xfrm>
          <a:custGeom>
            <a:avLst/>
            <a:gdLst>
              <a:gd name="T0" fmla="*/ 213 w 308"/>
              <a:gd name="T1" fmla="*/ 79 h 79"/>
              <a:gd name="T2" fmla="*/ 308 w 308"/>
              <a:gd name="T3" fmla="*/ 11 h 79"/>
              <a:gd name="T4" fmla="*/ 121 w 308"/>
              <a:gd name="T5" fmla="*/ 0 h 79"/>
              <a:gd name="T6" fmla="*/ 0 w 308"/>
              <a:gd name="T7" fmla="*/ 65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9">
                <a:moveTo>
                  <a:pt x="213" y="79"/>
                </a:moveTo>
                <a:lnTo>
                  <a:pt x="308" y="11"/>
                </a:lnTo>
                <a:lnTo>
                  <a:pt x="121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4" name="Freeform 36"/>
          <p:cNvSpPr>
            <a:spLocks noChangeArrowheads="1"/>
          </p:cNvSpPr>
          <p:nvPr/>
        </p:nvSpPr>
        <p:spPr bwMode="auto">
          <a:xfrm>
            <a:off x="1612900" y="1227138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2 w 211"/>
              <a:gd name="T7" fmla="*/ 214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5" name="Freeform 37"/>
          <p:cNvSpPr>
            <a:spLocks noChangeArrowheads="1"/>
          </p:cNvSpPr>
          <p:nvPr/>
        </p:nvSpPr>
        <p:spPr bwMode="auto">
          <a:xfrm>
            <a:off x="1651000" y="1274763"/>
            <a:ext cx="254000" cy="277812"/>
          </a:xfrm>
          <a:custGeom>
            <a:avLst/>
            <a:gdLst>
              <a:gd name="T0" fmla="*/ 0 w 160"/>
              <a:gd name="T1" fmla="*/ 0 h 175"/>
              <a:gd name="T2" fmla="*/ 157 w 160"/>
              <a:gd name="T3" fmla="*/ 11 h 175"/>
              <a:gd name="T4" fmla="*/ 160 w 160"/>
              <a:gd name="T5" fmla="*/ 175 h 175"/>
              <a:gd name="T6" fmla="*/ 1 w 160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5">
                <a:moveTo>
                  <a:pt x="0" y="0"/>
                </a:moveTo>
                <a:lnTo>
                  <a:pt x="157" y="11"/>
                </a:lnTo>
                <a:lnTo>
                  <a:pt x="160" y="175"/>
                </a:lnTo>
                <a:lnTo>
                  <a:pt x="1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6" name="Text Box 38"/>
          <p:cNvSpPr txBox="1">
            <a:spLocks noChangeArrowheads="1"/>
          </p:cNvSpPr>
          <p:nvPr/>
        </p:nvSpPr>
        <p:spPr bwMode="auto">
          <a:xfrm>
            <a:off x="1971675" y="1227138"/>
            <a:ext cx="7620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2087" name="Text Box 39"/>
          <p:cNvSpPr txBox="1">
            <a:spLocks noChangeArrowheads="1"/>
          </p:cNvSpPr>
          <p:nvPr/>
        </p:nvSpPr>
        <p:spPr bwMode="auto">
          <a:xfrm>
            <a:off x="1690688" y="1254125"/>
            <a:ext cx="169862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2088" name="Freeform 40"/>
          <p:cNvSpPr>
            <a:spLocks noChangeArrowheads="1"/>
          </p:cNvSpPr>
          <p:nvPr/>
        </p:nvSpPr>
        <p:spPr bwMode="auto">
          <a:xfrm>
            <a:off x="1131888" y="688975"/>
            <a:ext cx="484187" cy="96838"/>
          </a:xfrm>
          <a:custGeom>
            <a:avLst/>
            <a:gdLst>
              <a:gd name="T0" fmla="*/ 220 w 305"/>
              <a:gd name="T1" fmla="*/ 61 h 61"/>
              <a:gd name="T2" fmla="*/ 305 w 305"/>
              <a:gd name="T3" fmla="*/ 6 h 61"/>
              <a:gd name="T4" fmla="*/ 102 w 305"/>
              <a:gd name="T5" fmla="*/ 0 h 61"/>
              <a:gd name="T6" fmla="*/ 0 w 305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20" y="61"/>
                </a:moveTo>
                <a:lnTo>
                  <a:pt x="305" y="6"/>
                </a:lnTo>
                <a:lnTo>
                  <a:pt x="102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9" name="Freeform 41"/>
          <p:cNvSpPr>
            <a:spLocks noChangeArrowheads="1"/>
          </p:cNvSpPr>
          <p:nvPr/>
        </p:nvSpPr>
        <p:spPr bwMode="auto">
          <a:xfrm>
            <a:off x="1455738" y="703263"/>
            <a:ext cx="158750" cy="433387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4 w 100"/>
              <a:gd name="T7" fmla="*/ 52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4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0" name="Freeform 42"/>
          <p:cNvSpPr>
            <a:spLocks noChangeArrowheads="1"/>
          </p:cNvSpPr>
          <p:nvPr/>
        </p:nvSpPr>
        <p:spPr bwMode="auto">
          <a:xfrm>
            <a:off x="1128713" y="769938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1" name="Freeform 43"/>
          <p:cNvSpPr>
            <a:spLocks noChangeArrowheads="1"/>
          </p:cNvSpPr>
          <p:nvPr/>
        </p:nvSpPr>
        <p:spPr bwMode="auto">
          <a:xfrm>
            <a:off x="1166813" y="812800"/>
            <a:ext cx="255587" cy="279400"/>
          </a:xfrm>
          <a:custGeom>
            <a:avLst/>
            <a:gdLst>
              <a:gd name="T0" fmla="*/ 0 w 161"/>
              <a:gd name="T1" fmla="*/ 0 h 176"/>
              <a:gd name="T2" fmla="*/ 161 w 161"/>
              <a:gd name="T3" fmla="*/ 7 h 176"/>
              <a:gd name="T4" fmla="*/ 161 w 161"/>
              <a:gd name="T5" fmla="*/ 176 h 176"/>
              <a:gd name="T6" fmla="*/ 0 w 161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6">
                <a:moveTo>
                  <a:pt x="0" y="0"/>
                </a:moveTo>
                <a:lnTo>
                  <a:pt x="161" y="7"/>
                </a:lnTo>
                <a:lnTo>
                  <a:pt x="161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2" name="Text Box 44"/>
          <p:cNvSpPr txBox="1">
            <a:spLocks noChangeArrowheads="1"/>
          </p:cNvSpPr>
          <p:nvPr/>
        </p:nvSpPr>
        <p:spPr bwMode="auto">
          <a:xfrm>
            <a:off x="1220788" y="796925"/>
            <a:ext cx="107950" cy="311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2093" name="Freeform 45"/>
          <p:cNvSpPr>
            <a:spLocks noChangeArrowheads="1"/>
          </p:cNvSpPr>
          <p:nvPr/>
        </p:nvSpPr>
        <p:spPr bwMode="auto">
          <a:xfrm>
            <a:off x="1538288" y="704850"/>
            <a:ext cx="493712" cy="100013"/>
          </a:xfrm>
          <a:custGeom>
            <a:avLst/>
            <a:gdLst>
              <a:gd name="T0" fmla="*/ 219 w 311"/>
              <a:gd name="T1" fmla="*/ 63 h 63"/>
              <a:gd name="T2" fmla="*/ 311 w 311"/>
              <a:gd name="T3" fmla="*/ 5 h 63"/>
              <a:gd name="T4" fmla="*/ 102 w 311"/>
              <a:gd name="T5" fmla="*/ 0 h 63"/>
              <a:gd name="T6" fmla="*/ 0 w 311"/>
              <a:gd name="T7" fmla="*/ 51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19" y="63"/>
                </a:moveTo>
                <a:lnTo>
                  <a:pt x="311" y="5"/>
                </a:lnTo>
                <a:lnTo>
                  <a:pt x="102" y="0"/>
                </a:lnTo>
                <a:lnTo>
                  <a:pt x="0" y="51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4" name="Freeform 46"/>
          <p:cNvSpPr>
            <a:spLocks noChangeArrowheads="1"/>
          </p:cNvSpPr>
          <p:nvPr/>
        </p:nvSpPr>
        <p:spPr bwMode="auto">
          <a:xfrm>
            <a:off x="1873250" y="712788"/>
            <a:ext cx="163513" cy="446087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5" name="Freeform 47"/>
          <p:cNvSpPr>
            <a:spLocks noChangeArrowheads="1"/>
          </p:cNvSpPr>
          <p:nvPr/>
        </p:nvSpPr>
        <p:spPr bwMode="auto">
          <a:xfrm>
            <a:off x="1527175" y="785813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6" name="Freeform 48"/>
          <p:cNvSpPr>
            <a:spLocks noChangeArrowheads="1"/>
          </p:cNvSpPr>
          <p:nvPr/>
        </p:nvSpPr>
        <p:spPr bwMode="auto">
          <a:xfrm>
            <a:off x="1568450" y="828675"/>
            <a:ext cx="271463" cy="292100"/>
          </a:xfrm>
          <a:custGeom>
            <a:avLst/>
            <a:gdLst>
              <a:gd name="T0" fmla="*/ 3 w 171"/>
              <a:gd name="T1" fmla="*/ 0 h 184"/>
              <a:gd name="T2" fmla="*/ 171 w 171"/>
              <a:gd name="T3" fmla="*/ 9 h 184"/>
              <a:gd name="T4" fmla="*/ 167 w 171"/>
              <a:gd name="T5" fmla="*/ 184 h 184"/>
              <a:gd name="T6" fmla="*/ 0 w 171"/>
              <a:gd name="T7" fmla="*/ 172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4">
                <a:moveTo>
                  <a:pt x="3" y="0"/>
                </a:moveTo>
                <a:lnTo>
                  <a:pt x="171" y="9"/>
                </a:lnTo>
                <a:lnTo>
                  <a:pt x="167" y="184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7" name="Text Box 49"/>
          <p:cNvSpPr txBox="1">
            <a:spLocks noChangeArrowheads="1"/>
          </p:cNvSpPr>
          <p:nvPr/>
        </p:nvSpPr>
        <p:spPr bwMode="auto">
          <a:xfrm>
            <a:off x="1609725" y="817563"/>
            <a:ext cx="184150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2098" name="Freeform 50"/>
          <p:cNvSpPr>
            <a:spLocks noChangeArrowheads="1"/>
          </p:cNvSpPr>
          <p:nvPr/>
        </p:nvSpPr>
        <p:spPr bwMode="auto">
          <a:xfrm>
            <a:off x="1938338" y="862013"/>
            <a:ext cx="363537" cy="357187"/>
          </a:xfrm>
          <a:custGeom>
            <a:avLst/>
            <a:gdLst>
              <a:gd name="T0" fmla="*/ 0 w 229"/>
              <a:gd name="T1" fmla="*/ 1 h 225"/>
              <a:gd name="T2" fmla="*/ 226 w 229"/>
              <a:gd name="T3" fmla="*/ 0 h 225"/>
              <a:gd name="T4" fmla="*/ 229 w 229"/>
              <a:gd name="T5" fmla="*/ 225 h 225"/>
              <a:gd name="T6" fmla="*/ 4 w 229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5">
                <a:moveTo>
                  <a:pt x="0" y="1"/>
                </a:moveTo>
                <a:lnTo>
                  <a:pt x="226" y="0"/>
                </a:lnTo>
                <a:lnTo>
                  <a:pt x="229" y="225"/>
                </a:lnTo>
                <a:lnTo>
                  <a:pt x="4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9" name="Freeform 51"/>
          <p:cNvSpPr>
            <a:spLocks noChangeArrowheads="1"/>
          </p:cNvSpPr>
          <p:nvPr/>
        </p:nvSpPr>
        <p:spPr bwMode="auto">
          <a:xfrm>
            <a:off x="1984375" y="911225"/>
            <a:ext cx="274638" cy="271463"/>
          </a:xfrm>
          <a:custGeom>
            <a:avLst/>
            <a:gdLst>
              <a:gd name="T0" fmla="*/ 0 w 173"/>
              <a:gd name="T1" fmla="*/ 2 h 171"/>
              <a:gd name="T2" fmla="*/ 172 w 173"/>
              <a:gd name="T3" fmla="*/ 0 h 171"/>
              <a:gd name="T4" fmla="*/ 173 w 173"/>
              <a:gd name="T5" fmla="*/ 171 h 171"/>
              <a:gd name="T6" fmla="*/ 3 w 173"/>
              <a:gd name="T7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2"/>
                </a:moveTo>
                <a:lnTo>
                  <a:pt x="172" y="0"/>
                </a:lnTo>
                <a:lnTo>
                  <a:pt x="173" y="171"/>
                </a:lnTo>
                <a:lnTo>
                  <a:pt x="3" y="17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0" name="Freeform 52"/>
          <p:cNvSpPr>
            <a:spLocks noChangeArrowheads="1"/>
          </p:cNvSpPr>
          <p:nvPr/>
        </p:nvSpPr>
        <p:spPr bwMode="auto">
          <a:xfrm>
            <a:off x="1939925" y="801688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1" name="Text Box 53"/>
          <p:cNvSpPr txBox="1">
            <a:spLocks noChangeArrowheads="1"/>
          </p:cNvSpPr>
          <p:nvPr/>
        </p:nvSpPr>
        <p:spPr bwMode="auto">
          <a:xfrm>
            <a:off x="1987550" y="890588"/>
            <a:ext cx="26193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2102" name="Text Box 54"/>
          <p:cNvSpPr txBox="1">
            <a:spLocks noChangeArrowheads="1"/>
          </p:cNvSpPr>
          <p:nvPr/>
        </p:nvSpPr>
        <p:spPr bwMode="auto">
          <a:xfrm>
            <a:off x="2152650" y="4900613"/>
            <a:ext cx="3836988" cy="10302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s-EC" sz="2300">
                <a:solidFill>
                  <a:srgbClr val="000000"/>
                </a:solidFill>
                <a:latin typeface="GillSans" charset="0"/>
              </a:rPr>
              <a:t>George McMullen </a:t>
            </a:r>
          </a:p>
          <a:p>
            <a:pPr algn="ctr"/>
            <a:r>
              <a:rPr lang="en-US" altLang="es-EC" sz="2300">
                <a:solidFill>
                  <a:srgbClr val="000000"/>
                </a:solidFill>
                <a:latin typeface="GillSans" charset="0"/>
              </a:rPr>
              <a:t>Barry Myers</a:t>
            </a:r>
          </a:p>
          <a:p>
            <a:pPr algn="ctr"/>
            <a:endParaRPr lang="en-US" altLang="es-EC" sz="2300">
              <a:solidFill>
                <a:srgbClr val="000000"/>
              </a:solidFill>
              <a:latin typeface="GillSans" charset="0"/>
            </a:endParaRPr>
          </a:p>
        </p:txBody>
      </p:sp>
      <p:sp>
        <p:nvSpPr>
          <p:cNvPr id="2103" name="Text Box 55"/>
          <p:cNvSpPr txBox="1">
            <a:spLocks noChangeArrowheads="1"/>
          </p:cNvSpPr>
          <p:nvPr/>
        </p:nvSpPr>
        <p:spPr bwMode="auto">
          <a:xfrm>
            <a:off x="1346200" y="3125788"/>
            <a:ext cx="5389563" cy="20304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05000"/>
              </a:lnSpc>
            </a:pPr>
            <a:r>
              <a:rPr lang="en-US" altLang="es-EC" sz="3400" b="1">
                <a:solidFill>
                  <a:srgbClr val="000000"/>
                </a:solidFill>
                <a:latin typeface="Arial MT" charset="0"/>
              </a:rPr>
              <a:t>OS/2 TCP/IP Installation</a:t>
            </a:r>
          </a:p>
          <a:p>
            <a:pPr algn="ctr">
              <a:lnSpc>
                <a:spcPct val="105000"/>
              </a:lnSpc>
            </a:pPr>
            <a:r>
              <a:rPr lang="en-US" altLang="es-EC" sz="3400" b="1">
                <a:solidFill>
                  <a:srgbClr val="000000"/>
                </a:solidFill>
                <a:latin typeface="Arial MT" charset="0"/>
              </a:rPr>
              <a:t>(INSTALL.EXE) </a:t>
            </a:r>
          </a:p>
        </p:txBody>
      </p:sp>
      <p:sp>
        <p:nvSpPr>
          <p:cNvPr id="2104" name="Text Box 56"/>
          <p:cNvSpPr txBox="1">
            <a:spLocks noChangeArrowheads="1"/>
          </p:cNvSpPr>
          <p:nvPr/>
        </p:nvSpPr>
        <p:spPr bwMode="auto">
          <a:xfrm>
            <a:off x="1192213" y="5759450"/>
            <a:ext cx="5614987" cy="6270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spcAft>
                <a:spcPct val="15000"/>
              </a:spcAft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T/L 444-9702 </a:t>
            </a:r>
            <a:r>
              <a:rPr lang="en-US" altLang="es-EC" sz="2100" i="1">
                <a:solidFill>
                  <a:srgbClr val="000000"/>
                </a:solidFill>
                <a:latin typeface="GillSans" charset="0"/>
              </a:rPr>
              <a:t>or</a:t>
            </a: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 441-2871 </a:t>
            </a:r>
          </a:p>
        </p:txBody>
      </p:sp>
      <p:sp>
        <p:nvSpPr>
          <p:cNvPr id="2105" name="Text Box 57"/>
          <p:cNvSpPr txBox="1">
            <a:spLocks noChangeArrowheads="1"/>
          </p:cNvSpPr>
          <p:nvPr/>
        </p:nvSpPr>
        <p:spPr bwMode="auto">
          <a:xfrm>
            <a:off x="1746250" y="6394450"/>
            <a:ext cx="4611688" cy="315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spcAft>
                <a:spcPct val="15000"/>
              </a:spcAft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georgemc @ rptnotes </a:t>
            </a:r>
            <a:r>
              <a:rPr lang="en-US" altLang="es-EC" sz="2100" i="1">
                <a:solidFill>
                  <a:srgbClr val="000000"/>
                </a:solidFill>
                <a:latin typeface="GillSans" charset="0"/>
              </a:rPr>
              <a:t>or</a:t>
            </a: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 bamyers @ rtpnotes</a:t>
            </a:r>
          </a:p>
        </p:txBody>
      </p:sp>
      <p:sp>
        <p:nvSpPr>
          <p:cNvPr id="2106" name="Freeform 58"/>
          <p:cNvSpPr>
            <a:spLocks noChangeArrowheads="1"/>
          </p:cNvSpPr>
          <p:nvPr/>
        </p:nvSpPr>
        <p:spPr bwMode="auto">
          <a:xfrm>
            <a:off x="5526088" y="8636000"/>
            <a:ext cx="1141412" cy="547688"/>
          </a:xfrm>
          <a:custGeom>
            <a:avLst/>
            <a:gdLst>
              <a:gd name="T0" fmla="*/ 0 w 719"/>
              <a:gd name="T1" fmla="*/ 296 h 345"/>
              <a:gd name="T2" fmla="*/ 165 w 719"/>
              <a:gd name="T3" fmla="*/ 250 h 345"/>
              <a:gd name="T4" fmla="*/ 328 w 719"/>
              <a:gd name="T5" fmla="*/ 268 h 345"/>
              <a:gd name="T6" fmla="*/ 514 w 719"/>
              <a:gd name="T7" fmla="*/ 345 h 345"/>
              <a:gd name="T8" fmla="*/ 558 w 719"/>
              <a:gd name="T9" fmla="*/ 333 h 345"/>
              <a:gd name="T10" fmla="*/ 570 w 719"/>
              <a:gd name="T11" fmla="*/ 322 h 345"/>
              <a:gd name="T12" fmla="*/ 592 w 719"/>
              <a:gd name="T13" fmla="*/ 261 h 345"/>
              <a:gd name="T14" fmla="*/ 599 w 719"/>
              <a:gd name="T15" fmla="*/ 244 h 345"/>
              <a:gd name="T16" fmla="*/ 595 w 719"/>
              <a:gd name="T17" fmla="*/ 226 h 345"/>
              <a:gd name="T18" fmla="*/ 602 w 719"/>
              <a:gd name="T19" fmla="*/ 240 h 345"/>
              <a:gd name="T20" fmla="*/ 618 w 719"/>
              <a:gd name="T21" fmla="*/ 235 h 345"/>
              <a:gd name="T22" fmla="*/ 618 w 719"/>
              <a:gd name="T23" fmla="*/ 219 h 345"/>
              <a:gd name="T24" fmla="*/ 627 w 719"/>
              <a:gd name="T25" fmla="*/ 227 h 345"/>
              <a:gd name="T26" fmla="*/ 673 w 719"/>
              <a:gd name="T27" fmla="*/ 213 h 345"/>
              <a:gd name="T28" fmla="*/ 682 w 719"/>
              <a:gd name="T29" fmla="*/ 176 h 345"/>
              <a:gd name="T30" fmla="*/ 672 w 719"/>
              <a:gd name="T31" fmla="*/ 173 h 345"/>
              <a:gd name="T32" fmla="*/ 666 w 719"/>
              <a:gd name="T33" fmla="*/ 191 h 345"/>
              <a:gd name="T34" fmla="*/ 656 w 719"/>
              <a:gd name="T35" fmla="*/ 195 h 345"/>
              <a:gd name="T36" fmla="*/ 617 w 719"/>
              <a:gd name="T37" fmla="*/ 181 h 345"/>
              <a:gd name="T38" fmla="*/ 643 w 719"/>
              <a:gd name="T39" fmla="*/ 190 h 345"/>
              <a:gd name="T40" fmla="*/ 652 w 719"/>
              <a:gd name="T41" fmla="*/ 164 h 345"/>
              <a:gd name="T42" fmla="*/ 652 w 719"/>
              <a:gd name="T43" fmla="*/ 151 h 345"/>
              <a:gd name="T44" fmla="*/ 633 w 719"/>
              <a:gd name="T45" fmla="*/ 132 h 345"/>
              <a:gd name="T46" fmla="*/ 652 w 719"/>
              <a:gd name="T47" fmla="*/ 135 h 345"/>
              <a:gd name="T48" fmla="*/ 650 w 719"/>
              <a:gd name="T49" fmla="*/ 124 h 345"/>
              <a:gd name="T50" fmla="*/ 655 w 719"/>
              <a:gd name="T51" fmla="*/ 127 h 345"/>
              <a:gd name="T52" fmla="*/ 668 w 719"/>
              <a:gd name="T53" fmla="*/ 129 h 345"/>
              <a:gd name="T54" fmla="*/ 681 w 719"/>
              <a:gd name="T55" fmla="*/ 138 h 345"/>
              <a:gd name="T56" fmla="*/ 702 w 719"/>
              <a:gd name="T57" fmla="*/ 124 h 345"/>
              <a:gd name="T58" fmla="*/ 719 w 719"/>
              <a:gd name="T59" fmla="*/ 99 h 345"/>
              <a:gd name="T60" fmla="*/ 712 w 719"/>
              <a:gd name="T61" fmla="*/ 69 h 345"/>
              <a:gd name="T62" fmla="*/ 690 w 719"/>
              <a:gd name="T63" fmla="*/ 99 h 345"/>
              <a:gd name="T64" fmla="*/ 682 w 719"/>
              <a:gd name="T65" fmla="*/ 63 h 345"/>
              <a:gd name="T66" fmla="*/ 629 w 719"/>
              <a:gd name="T67" fmla="*/ 82 h 345"/>
              <a:gd name="T68" fmla="*/ 649 w 719"/>
              <a:gd name="T69" fmla="*/ 58 h 345"/>
              <a:gd name="T70" fmla="*/ 669 w 719"/>
              <a:gd name="T71" fmla="*/ 29 h 345"/>
              <a:gd name="T72" fmla="*/ 684 w 719"/>
              <a:gd name="T73" fmla="*/ 25 h 345"/>
              <a:gd name="T74" fmla="*/ 689 w 719"/>
              <a:gd name="T75" fmla="*/ 12 h 345"/>
              <a:gd name="T76" fmla="*/ 416 w 719"/>
              <a:gd name="T77" fmla="*/ 52 h 345"/>
              <a:gd name="T78" fmla="*/ 201 w 719"/>
              <a:gd name="T79" fmla="*/ 107 h 345"/>
              <a:gd name="T80" fmla="*/ 175 w 719"/>
              <a:gd name="T81" fmla="*/ 143 h 345"/>
              <a:gd name="T82" fmla="*/ 151 w 719"/>
              <a:gd name="T83" fmla="*/ 149 h 345"/>
              <a:gd name="T84" fmla="*/ 129 w 719"/>
              <a:gd name="T85" fmla="*/ 155 h 345"/>
              <a:gd name="T86" fmla="*/ 107 w 719"/>
              <a:gd name="T87" fmla="*/ 187 h 345"/>
              <a:gd name="T88" fmla="*/ 21 w 719"/>
              <a:gd name="T89" fmla="*/ 260 h 3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719" h="345">
                <a:moveTo>
                  <a:pt x="0" y="270"/>
                </a:moveTo>
                <a:lnTo>
                  <a:pt x="0" y="296"/>
                </a:lnTo>
                <a:lnTo>
                  <a:pt x="103" y="283"/>
                </a:lnTo>
                <a:lnTo>
                  <a:pt x="165" y="250"/>
                </a:lnTo>
                <a:lnTo>
                  <a:pt x="280" y="236"/>
                </a:lnTo>
                <a:lnTo>
                  <a:pt x="328" y="268"/>
                </a:lnTo>
                <a:lnTo>
                  <a:pt x="402" y="257"/>
                </a:lnTo>
                <a:lnTo>
                  <a:pt x="514" y="345"/>
                </a:lnTo>
                <a:lnTo>
                  <a:pt x="530" y="334"/>
                </a:lnTo>
                <a:lnTo>
                  <a:pt x="558" y="333"/>
                </a:lnTo>
                <a:lnTo>
                  <a:pt x="565" y="310"/>
                </a:lnTo>
                <a:lnTo>
                  <a:pt x="570" y="322"/>
                </a:lnTo>
                <a:lnTo>
                  <a:pt x="578" y="282"/>
                </a:lnTo>
                <a:lnTo>
                  <a:pt x="592" y="261"/>
                </a:lnTo>
                <a:lnTo>
                  <a:pt x="606" y="250"/>
                </a:lnTo>
                <a:lnTo>
                  <a:pt x="599" y="244"/>
                </a:lnTo>
                <a:lnTo>
                  <a:pt x="600" y="236"/>
                </a:lnTo>
                <a:lnTo>
                  <a:pt x="595" y="226"/>
                </a:lnTo>
                <a:lnTo>
                  <a:pt x="605" y="237"/>
                </a:lnTo>
                <a:lnTo>
                  <a:pt x="602" y="240"/>
                </a:lnTo>
                <a:lnTo>
                  <a:pt x="610" y="245"/>
                </a:lnTo>
                <a:lnTo>
                  <a:pt x="618" y="235"/>
                </a:lnTo>
                <a:lnTo>
                  <a:pt x="622" y="233"/>
                </a:lnTo>
                <a:lnTo>
                  <a:pt x="618" y="219"/>
                </a:lnTo>
                <a:lnTo>
                  <a:pt x="622" y="217"/>
                </a:lnTo>
                <a:lnTo>
                  <a:pt x="627" y="227"/>
                </a:lnTo>
                <a:lnTo>
                  <a:pt x="652" y="214"/>
                </a:lnTo>
                <a:lnTo>
                  <a:pt x="673" y="213"/>
                </a:lnTo>
                <a:lnTo>
                  <a:pt x="688" y="183"/>
                </a:lnTo>
                <a:lnTo>
                  <a:pt x="682" y="176"/>
                </a:lnTo>
                <a:lnTo>
                  <a:pt x="674" y="186"/>
                </a:lnTo>
                <a:lnTo>
                  <a:pt x="672" y="173"/>
                </a:lnTo>
                <a:lnTo>
                  <a:pt x="662" y="182"/>
                </a:lnTo>
                <a:lnTo>
                  <a:pt x="666" y="191"/>
                </a:lnTo>
                <a:lnTo>
                  <a:pt x="658" y="185"/>
                </a:lnTo>
                <a:lnTo>
                  <a:pt x="656" y="195"/>
                </a:lnTo>
                <a:lnTo>
                  <a:pt x="634" y="193"/>
                </a:lnTo>
                <a:lnTo>
                  <a:pt x="617" y="181"/>
                </a:lnTo>
                <a:lnTo>
                  <a:pt x="618" y="174"/>
                </a:lnTo>
                <a:lnTo>
                  <a:pt x="643" y="190"/>
                </a:lnTo>
                <a:lnTo>
                  <a:pt x="662" y="166"/>
                </a:lnTo>
                <a:lnTo>
                  <a:pt x="652" y="164"/>
                </a:lnTo>
                <a:lnTo>
                  <a:pt x="664" y="147"/>
                </a:lnTo>
                <a:lnTo>
                  <a:pt x="652" y="151"/>
                </a:lnTo>
                <a:lnTo>
                  <a:pt x="613" y="135"/>
                </a:lnTo>
                <a:lnTo>
                  <a:pt x="633" y="132"/>
                </a:lnTo>
                <a:lnTo>
                  <a:pt x="651" y="139"/>
                </a:lnTo>
                <a:lnTo>
                  <a:pt x="652" y="135"/>
                </a:lnTo>
                <a:lnTo>
                  <a:pt x="643" y="124"/>
                </a:lnTo>
                <a:lnTo>
                  <a:pt x="650" y="124"/>
                </a:lnTo>
                <a:lnTo>
                  <a:pt x="661" y="118"/>
                </a:lnTo>
                <a:lnTo>
                  <a:pt x="655" y="127"/>
                </a:lnTo>
                <a:lnTo>
                  <a:pt x="659" y="138"/>
                </a:lnTo>
                <a:lnTo>
                  <a:pt x="668" y="129"/>
                </a:lnTo>
                <a:lnTo>
                  <a:pt x="673" y="139"/>
                </a:lnTo>
                <a:lnTo>
                  <a:pt x="681" y="138"/>
                </a:lnTo>
                <a:lnTo>
                  <a:pt x="691" y="137"/>
                </a:lnTo>
                <a:lnTo>
                  <a:pt x="702" y="124"/>
                </a:lnTo>
                <a:lnTo>
                  <a:pt x="708" y="102"/>
                </a:lnTo>
                <a:lnTo>
                  <a:pt x="719" y="99"/>
                </a:lnTo>
                <a:lnTo>
                  <a:pt x="719" y="88"/>
                </a:lnTo>
                <a:lnTo>
                  <a:pt x="712" y="69"/>
                </a:lnTo>
                <a:lnTo>
                  <a:pt x="701" y="69"/>
                </a:lnTo>
                <a:lnTo>
                  <a:pt x="690" y="99"/>
                </a:lnTo>
                <a:lnTo>
                  <a:pt x="685" y="84"/>
                </a:lnTo>
                <a:lnTo>
                  <a:pt x="682" y="63"/>
                </a:lnTo>
                <a:lnTo>
                  <a:pt x="660" y="75"/>
                </a:lnTo>
                <a:lnTo>
                  <a:pt x="629" y="82"/>
                </a:lnTo>
                <a:lnTo>
                  <a:pt x="634" y="67"/>
                </a:lnTo>
                <a:lnTo>
                  <a:pt x="649" y="58"/>
                </a:lnTo>
                <a:lnTo>
                  <a:pt x="680" y="44"/>
                </a:lnTo>
                <a:lnTo>
                  <a:pt x="669" y="29"/>
                </a:lnTo>
                <a:lnTo>
                  <a:pt x="691" y="39"/>
                </a:lnTo>
                <a:lnTo>
                  <a:pt x="684" y="25"/>
                </a:lnTo>
                <a:lnTo>
                  <a:pt x="704" y="44"/>
                </a:lnTo>
                <a:lnTo>
                  <a:pt x="689" y="12"/>
                </a:lnTo>
                <a:lnTo>
                  <a:pt x="673" y="0"/>
                </a:lnTo>
                <a:lnTo>
                  <a:pt x="416" y="52"/>
                </a:lnTo>
                <a:lnTo>
                  <a:pt x="205" y="82"/>
                </a:lnTo>
                <a:lnTo>
                  <a:pt x="201" y="107"/>
                </a:lnTo>
                <a:lnTo>
                  <a:pt x="190" y="116"/>
                </a:lnTo>
                <a:lnTo>
                  <a:pt x="175" y="143"/>
                </a:lnTo>
                <a:lnTo>
                  <a:pt x="163" y="141"/>
                </a:lnTo>
                <a:lnTo>
                  <a:pt x="151" y="149"/>
                </a:lnTo>
                <a:lnTo>
                  <a:pt x="141" y="163"/>
                </a:lnTo>
                <a:lnTo>
                  <a:pt x="129" y="155"/>
                </a:lnTo>
                <a:lnTo>
                  <a:pt x="109" y="173"/>
                </a:lnTo>
                <a:lnTo>
                  <a:pt x="107" y="187"/>
                </a:lnTo>
                <a:lnTo>
                  <a:pt x="26" y="239"/>
                </a:lnTo>
                <a:lnTo>
                  <a:pt x="21" y="260"/>
                </a:lnTo>
                <a:lnTo>
                  <a:pt x="0" y="270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7" name="Text Box 59"/>
          <p:cNvSpPr txBox="1">
            <a:spLocks noChangeArrowheads="1"/>
          </p:cNvSpPr>
          <p:nvPr/>
        </p:nvSpPr>
        <p:spPr bwMode="auto">
          <a:xfrm>
            <a:off x="6018213" y="8799513"/>
            <a:ext cx="401637" cy="2301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254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1600">
                <a:solidFill>
                  <a:srgbClr val="000000"/>
                </a:solidFill>
                <a:latin typeface="Arial MT" charset="0"/>
              </a:rPr>
              <a:t>RTP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7" name="Line 3"/>
          <p:cNvSpPr>
            <a:spLocks noChangeShapeType="1"/>
          </p:cNvSpPr>
          <p:nvPr/>
        </p:nvSpPr>
        <p:spPr bwMode="auto">
          <a:xfrm flipV="1">
            <a:off x="1027113" y="1476375"/>
            <a:ext cx="1587" cy="792162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68" name="Line 4"/>
          <p:cNvSpPr>
            <a:spLocks noChangeShapeType="1"/>
          </p:cNvSpPr>
          <p:nvPr/>
        </p:nvSpPr>
        <p:spPr bwMode="auto">
          <a:xfrm flipH="1">
            <a:off x="2998788" y="1446213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69" name="Freeform 5"/>
          <p:cNvSpPr>
            <a:spLocks noChangeArrowheads="1"/>
          </p:cNvSpPr>
          <p:nvPr/>
        </p:nvSpPr>
        <p:spPr bwMode="auto">
          <a:xfrm>
            <a:off x="1190625" y="965200"/>
            <a:ext cx="147638" cy="455613"/>
          </a:xfrm>
          <a:custGeom>
            <a:avLst/>
            <a:gdLst>
              <a:gd name="T0" fmla="*/ 2 w 93"/>
              <a:gd name="T1" fmla="*/ 287 h 287"/>
              <a:gd name="T2" fmla="*/ 93 w 93"/>
              <a:gd name="T3" fmla="*/ 216 h 287"/>
              <a:gd name="T4" fmla="*/ 93 w 93"/>
              <a:gd name="T5" fmla="*/ 0 h 287"/>
              <a:gd name="T6" fmla="*/ 0 w 93"/>
              <a:gd name="T7" fmla="*/ 65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7">
                <a:moveTo>
                  <a:pt x="2" y="287"/>
                </a:moveTo>
                <a:lnTo>
                  <a:pt x="93" y="216"/>
                </a:lnTo>
                <a:lnTo>
                  <a:pt x="93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0" name="Freeform 6"/>
          <p:cNvSpPr>
            <a:spLocks noChangeArrowheads="1"/>
          </p:cNvSpPr>
          <p:nvPr/>
        </p:nvSpPr>
        <p:spPr bwMode="auto">
          <a:xfrm>
            <a:off x="850900" y="1041400"/>
            <a:ext cx="341313" cy="381000"/>
          </a:xfrm>
          <a:custGeom>
            <a:avLst/>
            <a:gdLst>
              <a:gd name="T0" fmla="*/ 0 w 215"/>
              <a:gd name="T1" fmla="*/ 0 h 240"/>
              <a:gd name="T2" fmla="*/ 215 w 215"/>
              <a:gd name="T3" fmla="*/ 17 h 240"/>
              <a:gd name="T4" fmla="*/ 215 w 215"/>
              <a:gd name="T5" fmla="*/ 240 h 240"/>
              <a:gd name="T6" fmla="*/ 0 w 215"/>
              <a:gd name="T7" fmla="*/ 217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40">
                <a:moveTo>
                  <a:pt x="0" y="0"/>
                </a:moveTo>
                <a:lnTo>
                  <a:pt x="215" y="17"/>
                </a:lnTo>
                <a:lnTo>
                  <a:pt x="215" y="240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1" name="Freeform 7"/>
          <p:cNvSpPr>
            <a:spLocks noChangeArrowheads="1"/>
          </p:cNvSpPr>
          <p:nvPr/>
        </p:nvSpPr>
        <p:spPr bwMode="auto">
          <a:xfrm>
            <a:off x="887413" y="1085850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2" name="Freeform 8"/>
          <p:cNvSpPr>
            <a:spLocks noChangeArrowheads="1"/>
          </p:cNvSpPr>
          <p:nvPr/>
        </p:nvSpPr>
        <p:spPr bwMode="auto">
          <a:xfrm>
            <a:off x="855663" y="947738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3" name="Text Box 9"/>
          <p:cNvSpPr txBox="1">
            <a:spLocks noChangeArrowheads="1"/>
          </p:cNvSpPr>
          <p:nvPr/>
        </p:nvSpPr>
        <p:spPr bwMode="auto">
          <a:xfrm>
            <a:off x="927100" y="1073150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1274" name="Freeform 10"/>
          <p:cNvSpPr>
            <a:spLocks noChangeArrowheads="1"/>
          </p:cNvSpPr>
          <p:nvPr/>
        </p:nvSpPr>
        <p:spPr bwMode="auto">
          <a:xfrm>
            <a:off x="1268413" y="971550"/>
            <a:ext cx="469900" cy="133350"/>
          </a:xfrm>
          <a:custGeom>
            <a:avLst/>
            <a:gdLst>
              <a:gd name="T0" fmla="*/ 182 w 296"/>
              <a:gd name="T1" fmla="*/ 84 h 84"/>
              <a:gd name="T2" fmla="*/ 296 w 296"/>
              <a:gd name="T3" fmla="*/ 24 h 84"/>
              <a:gd name="T4" fmla="*/ 118 w 296"/>
              <a:gd name="T5" fmla="*/ 0 h 84"/>
              <a:gd name="T6" fmla="*/ 0 w 296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4">
                <a:moveTo>
                  <a:pt x="182" y="84"/>
                </a:moveTo>
                <a:lnTo>
                  <a:pt x="296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5" name="Freeform 11"/>
          <p:cNvSpPr>
            <a:spLocks noChangeArrowheads="1"/>
          </p:cNvSpPr>
          <p:nvPr/>
        </p:nvSpPr>
        <p:spPr bwMode="auto">
          <a:xfrm>
            <a:off x="1539875" y="1012825"/>
            <a:ext cx="195263" cy="423863"/>
          </a:xfrm>
          <a:custGeom>
            <a:avLst/>
            <a:gdLst>
              <a:gd name="T0" fmla="*/ 0 w 123"/>
              <a:gd name="T1" fmla="*/ 267 h 267"/>
              <a:gd name="T2" fmla="*/ 110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10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6" name="Freeform 12"/>
          <p:cNvSpPr>
            <a:spLocks noChangeArrowheads="1"/>
          </p:cNvSpPr>
          <p:nvPr/>
        </p:nvSpPr>
        <p:spPr bwMode="auto">
          <a:xfrm>
            <a:off x="1258888" y="1057275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7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7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7" name="Freeform 13"/>
          <p:cNvSpPr>
            <a:spLocks noChangeArrowheads="1"/>
          </p:cNvSpPr>
          <p:nvPr/>
        </p:nvSpPr>
        <p:spPr bwMode="auto">
          <a:xfrm>
            <a:off x="1296988" y="1103313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8" name="Text Box 14"/>
          <p:cNvSpPr txBox="1">
            <a:spLocks noChangeArrowheads="1"/>
          </p:cNvSpPr>
          <p:nvPr/>
        </p:nvSpPr>
        <p:spPr bwMode="auto">
          <a:xfrm>
            <a:off x="1298575" y="108267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1279" name="Freeform 15"/>
          <p:cNvSpPr>
            <a:spLocks noChangeArrowheads="1"/>
          </p:cNvSpPr>
          <p:nvPr/>
        </p:nvSpPr>
        <p:spPr bwMode="auto">
          <a:xfrm>
            <a:off x="2101850" y="1049338"/>
            <a:ext cx="550863" cy="142875"/>
          </a:xfrm>
          <a:custGeom>
            <a:avLst/>
            <a:gdLst>
              <a:gd name="T0" fmla="*/ 213 w 347"/>
              <a:gd name="T1" fmla="*/ 90 h 90"/>
              <a:gd name="T2" fmla="*/ 347 w 347"/>
              <a:gd name="T3" fmla="*/ 25 h 90"/>
              <a:gd name="T4" fmla="*/ 140 w 347"/>
              <a:gd name="T5" fmla="*/ 0 h 90"/>
              <a:gd name="T6" fmla="*/ 0 w 347"/>
              <a:gd name="T7" fmla="*/ 58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0">
                <a:moveTo>
                  <a:pt x="213" y="90"/>
                </a:moveTo>
                <a:lnTo>
                  <a:pt x="347" y="25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0" name="Freeform 16"/>
          <p:cNvSpPr>
            <a:spLocks noChangeArrowheads="1"/>
          </p:cNvSpPr>
          <p:nvPr/>
        </p:nvSpPr>
        <p:spPr bwMode="auto">
          <a:xfrm>
            <a:off x="2435225" y="1087438"/>
            <a:ext cx="217488" cy="454025"/>
          </a:xfrm>
          <a:custGeom>
            <a:avLst/>
            <a:gdLst>
              <a:gd name="T0" fmla="*/ 7 w 137"/>
              <a:gd name="T1" fmla="*/ 286 h 286"/>
              <a:gd name="T2" fmla="*/ 137 w 137"/>
              <a:gd name="T3" fmla="*/ 189 h 286"/>
              <a:gd name="T4" fmla="*/ 136 w 137"/>
              <a:gd name="T5" fmla="*/ 0 h 286"/>
              <a:gd name="T6" fmla="*/ 0 w 137"/>
              <a:gd name="T7" fmla="*/ 6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7" y="286"/>
                </a:moveTo>
                <a:lnTo>
                  <a:pt x="137" y="189"/>
                </a:lnTo>
                <a:lnTo>
                  <a:pt x="136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1" name="Freeform 17"/>
          <p:cNvSpPr>
            <a:spLocks noChangeArrowheads="1"/>
          </p:cNvSpPr>
          <p:nvPr/>
        </p:nvSpPr>
        <p:spPr bwMode="auto">
          <a:xfrm>
            <a:off x="2098675" y="1143000"/>
            <a:ext cx="338138" cy="422275"/>
          </a:xfrm>
          <a:custGeom>
            <a:avLst/>
            <a:gdLst>
              <a:gd name="T0" fmla="*/ 0 w 213"/>
              <a:gd name="T1" fmla="*/ 0 h 266"/>
              <a:gd name="T2" fmla="*/ 213 w 213"/>
              <a:gd name="T3" fmla="*/ 32 h 266"/>
              <a:gd name="T4" fmla="*/ 213 w 213"/>
              <a:gd name="T5" fmla="*/ 266 h 266"/>
              <a:gd name="T6" fmla="*/ 0 w 213"/>
              <a:gd name="T7" fmla="*/ 228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6">
                <a:moveTo>
                  <a:pt x="0" y="0"/>
                </a:moveTo>
                <a:lnTo>
                  <a:pt x="213" y="32"/>
                </a:lnTo>
                <a:lnTo>
                  <a:pt x="213" y="266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2" name="Freeform 18"/>
          <p:cNvSpPr>
            <a:spLocks noChangeArrowheads="1"/>
          </p:cNvSpPr>
          <p:nvPr/>
        </p:nvSpPr>
        <p:spPr bwMode="auto">
          <a:xfrm>
            <a:off x="2138363" y="119697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3" name="Text Box 19"/>
          <p:cNvSpPr txBox="1">
            <a:spLocks noChangeArrowheads="1"/>
          </p:cNvSpPr>
          <p:nvPr/>
        </p:nvSpPr>
        <p:spPr bwMode="auto">
          <a:xfrm>
            <a:off x="2214563" y="119538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1284" name="Freeform 20"/>
          <p:cNvSpPr>
            <a:spLocks noChangeArrowheads="1"/>
          </p:cNvSpPr>
          <p:nvPr/>
        </p:nvSpPr>
        <p:spPr bwMode="auto">
          <a:xfrm>
            <a:off x="2387600" y="1143000"/>
            <a:ext cx="563563" cy="179388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5" name="Freeform 21"/>
          <p:cNvSpPr>
            <a:spLocks noChangeArrowheads="1"/>
          </p:cNvSpPr>
          <p:nvPr/>
        </p:nvSpPr>
        <p:spPr bwMode="auto">
          <a:xfrm>
            <a:off x="2735263" y="1200150"/>
            <a:ext cx="223837" cy="501650"/>
          </a:xfrm>
          <a:custGeom>
            <a:avLst/>
            <a:gdLst>
              <a:gd name="T0" fmla="*/ 2 w 141"/>
              <a:gd name="T1" fmla="*/ 316 h 316"/>
              <a:gd name="T2" fmla="*/ 141 w 141"/>
              <a:gd name="T3" fmla="*/ 237 h 316"/>
              <a:gd name="T4" fmla="*/ 136 w 141"/>
              <a:gd name="T5" fmla="*/ 0 h 316"/>
              <a:gd name="T6" fmla="*/ 0 w 141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1" h="316">
                <a:moveTo>
                  <a:pt x="2" y="316"/>
                </a:moveTo>
                <a:lnTo>
                  <a:pt x="141" y="237"/>
                </a:lnTo>
                <a:lnTo>
                  <a:pt x="136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6" name="Freeform 22"/>
          <p:cNvSpPr>
            <a:spLocks noChangeArrowheads="1"/>
          </p:cNvSpPr>
          <p:nvPr/>
        </p:nvSpPr>
        <p:spPr bwMode="auto">
          <a:xfrm>
            <a:off x="2387600" y="1249363"/>
            <a:ext cx="347663" cy="454025"/>
          </a:xfrm>
          <a:custGeom>
            <a:avLst/>
            <a:gdLst>
              <a:gd name="T0" fmla="*/ 0 w 219"/>
              <a:gd name="T1" fmla="*/ 0 h 286"/>
              <a:gd name="T2" fmla="*/ 218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8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7" name="Freeform 23"/>
          <p:cNvSpPr>
            <a:spLocks noChangeArrowheads="1"/>
          </p:cNvSpPr>
          <p:nvPr/>
        </p:nvSpPr>
        <p:spPr bwMode="auto">
          <a:xfrm>
            <a:off x="2430463" y="1298575"/>
            <a:ext cx="261937" cy="347663"/>
          </a:xfrm>
          <a:custGeom>
            <a:avLst/>
            <a:gdLst>
              <a:gd name="T0" fmla="*/ 0 w 165"/>
              <a:gd name="T1" fmla="*/ 0 h 219"/>
              <a:gd name="T2" fmla="*/ 164 w 165"/>
              <a:gd name="T3" fmla="*/ 37 h 219"/>
              <a:gd name="T4" fmla="*/ 165 w 165"/>
              <a:gd name="T5" fmla="*/ 219 h 219"/>
              <a:gd name="T6" fmla="*/ 1 w 165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219">
                <a:moveTo>
                  <a:pt x="0" y="0"/>
                </a:moveTo>
                <a:lnTo>
                  <a:pt x="164" y="37"/>
                </a:lnTo>
                <a:lnTo>
                  <a:pt x="165" y="219"/>
                </a:lnTo>
                <a:lnTo>
                  <a:pt x="1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8" name="Text Box 24"/>
          <p:cNvSpPr txBox="1">
            <a:spLocks noChangeArrowheads="1"/>
          </p:cNvSpPr>
          <p:nvPr/>
        </p:nvSpPr>
        <p:spPr bwMode="auto">
          <a:xfrm>
            <a:off x="2476500" y="1327150"/>
            <a:ext cx="169863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1289" name="Freeform 25"/>
          <p:cNvSpPr>
            <a:spLocks noChangeArrowheads="1"/>
          </p:cNvSpPr>
          <p:nvPr/>
        </p:nvSpPr>
        <p:spPr bwMode="auto">
          <a:xfrm>
            <a:off x="1943100" y="1057275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0" name="Freeform 26"/>
          <p:cNvSpPr>
            <a:spLocks noChangeArrowheads="1"/>
          </p:cNvSpPr>
          <p:nvPr/>
        </p:nvSpPr>
        <p:spPr bwMode="auto">
          <a:xfrm>
            <a:off x="1609725" y="1039813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1" name="Freeform 27"/>
          <p:cNvSpPr>
            <a:spLocks noChangeArrowheads="1"/>
          </p:cNvSpPr>
          <p:nvPr/>
        </p:nvSpPr>
        <p:spPr bwMode="auto">
          <a:xfrm>
            <a:off x="1612900" y="1139825"/>
            <a:ext cx="334963" cy="373063"/>
          </a:xfrm>
          <a:custGeom>
            <a:avLst/>
            <a:gdLst>
              <a:gd name="T0" fmla="*/ 0 w 211"/>
              <a:gd name="T1" fmla="*/ 0 h 235"/>
              <a:gd name="T2" fmla="*/ 207 w 211"/>
              <a:gd name="T3" fmla="*/ 12 h 235"/>
              <a:gd name="T4" fmla="*/ 211 w 211"/>
              <a:gd name="T5" fmla="*/ 235 h 235"/>
              <a:gd name="T6" fmla="*/ 2 w 211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5">
                <a:moveTo>
                  <a:pt x="0" y="0"/>
                </a:moveTo>
                <a:lnTo>
                  <a:pt x="207" y="12"/>
                </a:lnTo>
                <a:lnTo>
                  <a:pt x="211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2" name="Freeform 28"/>
          <p:cNvSpPr>
            <a:spLocks noChangeArrowheads="1"/>
          </p:cNvSpPr>
          <p:nvPr/>
        </p:nvSpPr>
        <p:spPr bwMode="auto">
          <a:xfrm>
            <a:off x="1651000" y="1189038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3" name="Text Box 29"/>
          <p:cNvSpPr txBox="1">
            <a:spLocks noChangeArrowheads="1"/>
          </p:cNvSpPr>
          <p:nvPr/>
        </p:nvSpPr>
        <p:spPr bwMode="auto">
          <a:xfrm>
            <a:off x="1971675" y="1139825"/>
            <a:ext cx="7620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1294" name="Text Box 30"/>
          <p:cNvSpPr txBox="1">
            <a:spLocks noChangeArrowheads="1"/>
          </p:cNvSpPr>
          <p:nvPr/>
        </p:nvSpPr>
        <p:spPr bwMode="auto">
          <a:xfrm>
            <a:off x="1690688" y="1166813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1295" name="Freeform 31"/>
          <p:cNvSpPr>
            <a:spLocks noChangeArrowheads="1"/>
          </p:cNvSpPr>
          <p:nvPr/>
        </p:nvSpPr>
        <p:spPr bwMode="auto">
          <a:xfrm>
            <a:off x="1131888" y="601663"/>
            <a:ext cx="484187" cy="98425"/>
          </a:xfrm>
          <a:custGeom>
            <a:avLst/>
            <a:gdLst>
              <a:gd name="T0" fmla="*/ 220 w 305"/>
              <a:gd name="T1" fmla="*/ 62 h 62"/>
              <a:gd name="T2" fmla="*/ 305 w 305"/>
              <a:gd name="T3" fmla="*/ 6 h 62"/>
              <a:gd name="T4" fmla="*/ 102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20" y="62"/>
                </a:moveTo>
                <a:lnTo>
                  <a:pt x="305" y="6"/>
                </a:lnTo>
                <a:lnTo>
                  <a:pt x="102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6" name="Freeform 32"/>
          <p:cNvSpPr>
            <a:spLocks noChangeArrowheads="1"/>
          </p:cNvSpPr>
          <p:nvPr/>
        </p:nvSpPr>
        <p:spPr bwMode="auto">
          <a:xfrm>
            <a:off x="1455738" y="615950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4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7" name="Freeform 33"/>
          <p:cNvSpPr>
            <a:spLocks noChangeArrowheads="1"/>
          </p:cNvSpPr>
          <p:nvPr/>
        </p:nvSpPr>
        <p:spPr bwMode="auto">
          <a:xfrm>
            <a:off x="1128713" y="682625"/>
            <a:ext cx="330200" cy="366713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1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8" name="Freeform 34"/>
          <p:cNvSpPr>
            <a:spLocks noChangeArrowheads="1"/>
          </p:cNvSpPr>
          <p:nvPr/>
        </p:nvSpPr>
        <p:spPr bwMode="auto">
          <a:xfrm>
            <a:off x="1166813" y="725488"/>
            <a:ext cx="255587" cy="279400"/>
          </a:xfrm>
          <a:custGeom>
            <a:avLst/>
            <a:gdLst>
              <a:gd name="T0" fmla="*/ 0 w 161"/>
              <a:gd name="T1" fmla="*/ 0 h 176"/>
              <a:gd name="T2" fmla="*/ 161 w 161"/>
              <a:gd name="T3" fmla="*/ 7 h 176"/>
              <a:gd name="T4" fmla="*/ 161 w 161"/>
              <a:gd name="T5" fmla="*/ 176 h 176"/>
              <a:gd name="T6" fmla="*/ 0 w 161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6">
                <a:moveTo>
                  <a:pt x="0" y="0"/>
                </a:moveTo>
                <a:lnTo>
                  <a:pt x="161" y="7"/>
                </a:lnTo>
                <a:lnTo>
                  <a:pt x="161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9" name="Text Box 35"/>
          <p:cNvSpPr txBox="1">
            <a:spLocks noChangeArrowheads="1"/>
          </p:cNvSpPr>
          <p:nvPr/>
        </p:nvSpPr>
        <p:spPr bwMode="auto">
          <a:xfrm>
            <a:off x="1220788" y="709613"/>
            <a:ext cx="107950" cy="311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1300" name="Freeform 36"/>
          <p:cNvSpPr>
            <a:spLocks noChangeArrowheads="1"/>
          </p:cNvSpPr>
          <p:nvPr/>
        </p:nvSpPr>
        <p:spPr bwMode="auto">
          <a:xfrm>
            <a:off x="1538288" y="617538"/>
            <a:ext cx="493712" cy="100012"/>
          </a:xfrm>
          <a:custGeom>
            <a:avLst/>
            <a:gdLst>
              <a:gd name="T0" fmla="*/ 219 w 311"/>
              <a:gd name="T1" fmla="*/ 63 h 63"/>
              <a:gd name="T2" fmla="*/ 311 w 311"/>
              <a:gd name="T3" fmla="*/ 5 h 63"/>
              <a:gd name="T4" fmla="*/ 102 w 311"/>
              <a:gd name="T5" fmla="*/ 0 h 63"/>
              <a:gd name="T6" fmla="*/ 0 w 311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19" y="63"/>
                </a:moveTo>
                <a:lnTo>
                  <a:pt x="311" y="5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1" name="Freeform 37"/>
          <p:cNvSpPr>
            <a:spLocks noChangeArrowheads="1"/>
          </p:cNvSpPr>
          <p:nvPr/>
        </p:nvSpPr>
        <p:spPr bwMode="auto">
          <a:xfrm>
            <a:off x="1873250" y="62547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1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1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2" name="Freeform 38"/>
          <p:cNvSpPr>
            <a:spLocks noChangeArrowheads="1"/>
          </p:cNvSpPr>
          <p:nvPr/>
        </p:nvSpPr>
        <p:spPr bwMode="auto">
          <a:xfrm>
            <a:off x="1527175" y="700088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1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3" name="Freeform 39"/>
          <p:cNvSpPr>
            <a:spLocks noChangeArrowheads="1"/>
          </p:cNvSpPr>
          <p:nvPr/>
        </p:nvSpPr>
        <p:spPr bwMode="auto">
          <a:xfrm>
            <a:off x="1568450" y="741363"/>
            <a:ext cx="271463" cy="292100"/>
          </a:xfrm>
          <a:custGeom>
            <a:avLst/>
            <a:gdLst>
              <a:gd name="T0" fmla="*/ 3 w 171"/>
              <a:gd name="T1" fmla="*/ 0 h 184"/>
              <a:gd name="T2" fmla="*/ 171 w 171"/>
              <a:gd name="T3" fmla="*/ 9 h 184"/>
              <a:gd name="T4" fmla="*/ 167 w 171"/>
              <a:gd name="T5" fmla="*/ 184 h 184"/>
              <a:gd name="T6" fmla="*/ 0 w 171"/>
              <a:gd name="T7" fmla="*/ 173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4">
                <a:moveTo>
                  <a:pt x="3" y="0"/>
                </a:moveTo>
                <a:lnTo>
                  <a:pt x="171" y="9"/>
                </a:lnTo>
                <a:lnTo>
                  <a:pt x="167" y="184"/>
                </a:lnTo>
                <a:lnTo>
                  <a:pt x="0" y="173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4" name="Text Box 40"/>
          <p:cNvSpPr txBox="1">
            <a:spLocks noChangeArrowheads="1"/>
          </p:cNvSpPr>
          <p:nvPr/>
        </p:nvSpPr>
        <p:spPr bwMode="auto">
          <a:xfrm>
            <a:off x="1609725" y="730250"/>
            <a:ext cx="1841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1305" name="Freeform 41"/>
          <p:cNvSpPr>
            <a:spLocks noChangeArrowheads="1"/>
          </p:cNvSpPr>
          <p:nvPr/>
        </p:nvSpPr>
        <p:spPr bwMode="auto">
          <a:xfrm>
            <a:off x="1938338" y="776288"/>
            <a:ext cx="363537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6" name="Freeform 42"/>
          <p:cNvSpPr>
            <a:spLocks noChangeArrowheads="1"/>
          </p:cNvSpPr>
          <p:nvPr/>
        </p:nvSpPr>
        <p:spPr bwMode="auto">
          <a:xfrm>
            <a:off x="1984375" y="823913"/>
            <a:ext cx="274638" cy="271462"/>
          </a:xfrm>
          <a:custGeom>
            <a:avLst/>
            <a:gdLst>
              <a:gd name="T0" fmla="*/ 0 w 173"/>
              <a:gd name="T1" fmla="*/ 3 h 171"/>
              <a:gd name="T2" fmla="*/ 172 w 173"/>
              <a:gd name="T3" fmla="*/ 0 h 171"/>
              <a:gd name="T4" fmla="*/ 173 w 173"/>
              <a:gd name="T5" fmla="*/ 171 h 171"/>
              <a:gd name="T6" fmla="*/ 3 w 173"/>
              <a:gd name="T7" fmla="*/ 171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2" y="0"/>
                </a:lnTo>
                <a:lnTo>
                  <a:pt x="173" y="171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7" name="Freeform 43"/>
          <p:cNvSpPr>
            <a:spLocks noChangeArrowheads="1"/>
          </p:cNvSpPr>
          <p:nvPr/>
        </p:nvSpPr>
        <p:spPr bwMode="auto">
          <a:xfrm>
            <a:off x="1939925" y="71437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8" name="Text Box 44"/>
          <p:cNvSpPr txBox="1">
            <a:spLocks noChangeArrowheads="1"/>
          </p:cNvSpPr>
          <p:nvPr/>
        </p:nvSpPr>
        <p:spPr bwMode="auto">
          <a:xfrm>
            <a:off x="1987550" y="803275"/>
            <a:ext cx="261938" cy="315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1309" name="Text Box 45"/>
          <p:cNvSpPr txBox="1">
            <a:spLocks noChangeArrowheads="1"/>
          </p:cNvSpPr>
          <p:nvPr/>
        </p:nvSpPr>
        <p:spPr bwMode="auto">
          <a:xfrm>
            <a:off x="1562100" y="1714500"/>
            <a:ext cx="4338638" cy="7292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Most "common" user errors were related to CID installation in the past hopefully this will not be as big of  a problem in Warp Connect V4 since this area was given a good bit of focus.  The documentation and code has been significantly improved. </a:t>
            </a:r>
          </a:p>
        </p:txBody>
      </p:sp>
      <p:sp>
        <p:nvSpPr>
          <p:cNvPr id="11310" name="Text Box 46"/>
          <p:cNvSpPr txBox="1">
            <a:spLocks noChangeArrowheads="1"/>
          </p:cNvSpPr>
          <p:nvPr/>
        </p:nvSpPr>
        <p:spPr bwMode="auto">
          <a:xfrm>
            <a:off x="3040063" y="439738"/>
            <a:ext cx="3878262" cy="8366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Common User Problems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1" name="Line 3"/>
          <p:cNvSpPr>
            <a:spLocks noChangeShapeType="1"/>
          </p:cNvSpPr>
          <p:nvPr/>
        </p:nvSpPr>
        <p:spPr bwMode="auto">
          <a:xfrm flipV="1">
            <a:off x="1027113" y="1476375"/>
            <a:ext cx="1587" cy="792162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2" name="Line 4"/>
          <p:cNvSpPr>
            <a:spLocks noChangeShapeType="1"/>
          </p:cNvSpPr>
          <p:nvPr/>
        </p:nvSpPr>
        <p:spPr bwMode="auto">
          <a:xfrm flipH="1">
            <a:off x="2998788" y="1446213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3" name="Freeform 5"/>
          <p:cNvSpPr>
            <a:spLocks noChangeArrowheads="1"/>
          </p:cNvSpPr>
          <p:nvPr/>
        </p:nvSpPr>
        <p:spPr bwMode="auto">
          <a:xfrm>
            <a:off x="1190625" y="965200"/>
            <a:ext cx="147638" cy="455613"/>
          </a:xfrm>
          <a:custGeom>
            <a:avLst/>
            <a:gdLst>
              <a:gd name="T0" fmla="*/ 2 w 93"/>
              <a:gd name="T1" fmla="*/ 287 h 287"/>
              <a:gd name="T2" fmla="*/ 93 w 93"/>
              <a:gd name="T3" fmla="*/ 216 h 287"/>
              <a:gd name="T4" fmla="*/ 93 w 93"/>
              <a:gd name="T5" fmla="*/ 0 h 287"/>
              <a:gd name="T6" fmla="*/ 0 w 93"/>
              <a:gd name="T7" fmla="*/ 65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7">
                <a:moveTo>
                  <a:pt x="2" y="287"/>
                </a:moveTo>
                <a:lnTo>
                  <a:pt x="93" y="216"/>
                </a:lnTo>
                <a:lnTo>
                  <a:pt x="93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4" name="Freeform 6"/>
          <p:cNvSpPr>
            <a:spLocks noChangeArrowheads="1"/>
          </p:cNvSpPr>
          <p:nvPr/>
        </p:nvSpPr>
        <p:spPr bwMode="auto">
          <a:xfrm>
            <a:off x="850900" y="1041400"/>
            <a:ext cx="341313" cy="381000"/>
          </a:xfrm>
          <a:custGeom>
            <a:avLst/>
            <a:gdLst>
              <a:gd name="T0" fmla="*/ 0 w 215"/>
              <a:gd name="T1" fmla="*/ 0 h 240"/>
              <a:gd name="T2" fmla="*/ 215 w 215"/>
              <a:gd name="T3" fmla="*/ 17 h 240"/>
              <a:gd name="T4" fmla="*/ 215 w 215"/>
              <a:gd name="T5" fmla="*/ 240 h 240"/>
              <a:gd name="T6" fmla="*/ 0 w 215"/>
              <a:gd name="T7" fmla="*/ 217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40">
                <a:moveTo>
                  <a:pt x="0" y="0"/>
                </a:moveTo>
                <a:lnTo>
                  <a:pt x="215" y="17"/>
                </a:lnTo>
                <a:lnTo>
                  <a:pt x="215" y="240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5" name="Freeform 7"/>
          <p:cNvSpPr>
            <a:spLocks noChangeArrowheads="1"/>
          </p:cNvSpPr>
          <p:nvPr/>
        </p:nvSpPr>
        <p:spPr bwMode="auto">
          <a:xfrm>
            <a:off x="887413" y="1085850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6" name="Freeform 8"/>
          <p:cNvSpPr>
            <a:spLocks noChangeArrowheads="1"/>
          </p:cNvSpPr>
          <p:nvPr/>
        </p:nvSpPr>
        <p:spPr bwMode="auto">
          <a:xfrm>
            <a:off x="855663" y="947738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7" name="Text Box 9"/>
          <p:cNvSpPr txBox="1">
            <a:spLocks noChangeArrowheads="1"/>
          </p:cNvSpPr>
          <p:nvPr/>
        </p:nvSpPr>
        <p:spPr bwMode="auto">
          <a:xfrm>
            <a:off x="927100" y="1073150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2298" name="Freeform 10"/>
          <p:cNvSpPr>
            <a:spLocks noChangeArrowheads="1"/>
          </p:cNvSpPr>
          <p:nvPr/>
        </p:nvSpPr>
        <p:spPr bwMode="auto">
          <a:xfrm>
            <a:off x="1268413" y="971550"/>
            <a:ext cx="469900" cy="133350"/>
          </a:xfrm>
          <a:custGeom>
            <a:avLst/>
            <a:gdLst>
              <a:gd name="T0" fmla="*/ 182 w 296"/>
              <a:gd name="T1" fmla="*/ 84 h 84"/>
              <a:gd name="T2" fmla="*/ 296 w 296"/>
              <a:gd name="T3" fmla="*/ 24 h 84"/>
              <a:gd name="T4" fmla="*/ 118 w 296"/>
              <a:gd name="T5" fmla="*/ 0 h 84"/>
              <a:gd name="T6" fmla="*/ 0 w 296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4">
                <a:moveTo>
                  <a:pt x="182" y="84"/>
                </a:moveTo>
                <a:lnTo>
                  <a:pt x="296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9" name="Freeform 11"/>
          <p:cNvSpPr>
            <a:spLocks noChangeArrowheads="1"/>
          </p:cNvSpPr>
          <p:nvPr/>
        </p:nvSpPr>
        <p:spPr bwMode="auto">
          <a:xfrm>
            <a:off x="1539875" y="1012825"/>
            <a:ext cx="195263" cy="423863"/>
          </a:xfrm>
          <a:custGeom>
            <a:avLst/>
            <a:gdLst>
              <a:gd name="T0" fmla="*/ 0 w 123"/>
              <a:gd name="T1" fmla="*/ 267 h 267"/>
              <a:gd name="T2" fmla="*/ 110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10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0" name="Freeform 12"/>
          <p:cNvSpPr>
            <a:spLocks noChangeArrowheads="1"/>
          </p:cNvSpPr>
          <p:nvPr/>
        </p:nvSpPr>
        <p:spPr bwMode="auto">
          <a:xfrm>
            <a:off x="1258888" y="1057275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7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7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1" name="Freeform 13"/>
          <p:cNvSpPr>
            <a:spLocks noChangeArrowheads="1"/>
          </p:cNvSpPr>
          <p:nvPr/>
        </p:nvSpPr>
        <p:spPr bwMode="auto">
          <a:xfrm>
            <a:off x="1296988" y="1103313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2" name="Text Box 14"/>
          <p:cNvSpPr txBox="1">
            <a:spLocks noChangeArrowheads="1"/>
          </p:cNvSpPr>
          <p:nvPr/>
        </p:nvSpPr>
        <p:spPr bwMode="auto">
          <a:xfrm>
            <a:off x="1298575" y="108267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2303" name="Freeform 15"/>
          <p:cNvSpPr>
            <a:spLocks noChangeArrowheads="1"/>
          </p:cNvSpPr>
          <p:nvPr/>
        </p:nvSpPr>
        <p:spPr bwMode="auto">
          <a:xfrm>
            <a:off x="2101850" y="1049338"/>
            <a:ext cx="550863" cy="142875"/>
          </a:xfrm>
          <a:custGeom>
            <a:avLst/>
            <a:gdLst>
              <a:gd name="T0" fmla="*/ 213 w 347"/>
              <a:gd name="T1" fmla="*/ 90 h 90"/>
              <a:gd name="T2" fmla="*/ 347 w 347"/>
              <a:gd name="T3" fmla="*/ 25 h 90"/>
              <a:gd name="T4" fmla="*/ 140 w 347"/>
              <a:gd name="T5" fmla="*/ 0 h 90"/>
              <a:gd name="T6" fmla="*/ 0 w 347"/>
              <a:gd name="T7" fmla="*/ 58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0">
                <a:moveTo>
                  <a:pt x="213" y="90"/>
                </a:moveTo>
                <a:lnTo>
                  <a:pt x="347" y="25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4" name="Freeform 16"/>
          <p:cNvSpPr>
            <a:spLocks noChangeArrowheads="1"/>
          </p:cNvSpPr>
          <p:nvPr/>
        </p:nvSpPr>
        <p:spPr bwMode="auto">
          <a:xfrm>
            <a:off x="2435225" y="1087438"/>
            <a:ext cx="217488" cy="454025"/>
          </a:xfrm>
          <a:custGeom>
            <a:avLst/>
            <a:gdLst>
              <a:gd name="T0" fmla="*/ 7 w 137"/>
              <a:gd name="T1" fmla="*/ 286 h 286"/>
              <a:gd name="T2" fmla="*/ 137 w 137"/>
              <a:gd name="T3" fmla="*/ 189 h 286"/>
              <a:gd name="T4" fmla="*/ 136 w 137"/>
              <a:gd name="T5" fmla="*/ 0 h 286"/>
              <a:gd name="T6" fmla="*/ 0 w 137"/>
              <a:gd name="T7" fmla="*/ 6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7" y="286"/>
                </a:moveTo>
                <a:lnTo>
                  <a:pt x="137" y="189"/>
                </a:lnTo>
                <a:lnTo>
                  <a:pt x="136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5" name="Freeform 17"/>
          <p:cNvSpPr>
            <a:spLocks noChangeArrowheads="1"/>
          </p:cNvSpPr>
          <p:nvPr/>
        </p:nvSpPr>
        <p:spPr bwMode="auto">
          <a:xfrm>
            <a:off x="2098675" y="1143000"/>
            <a:ext cx="338138" cy="422275"/>
          </a:xfrm>
          <a:custGeom>
            <a:avLst/>
            <a:gdLst>
              <a:gd name="T0" fmla="*/ 0 w 213"/>
              <a:gd name="T1" fmla="*/ 0 h 266"/>
              <a:gd name="T2" fmla="*/ 213 w 213"/>
              <a:gd name="T3" fmla="*/ 32 h 266"/>
              <a:gd name="T4" fmla="*/ 213 w 213"/>
              <a:gd name="T5" fmla="*/ 266 h 266"/>
              <a:gd name="T6" fmla="*/ 0 w 213"/>
              <a:gd name="T7" fmla="*/ 228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6">
                <a:moveTo>
                  <a:pt x="0" y="0"/>
                </a:moveTo>
                <a:lnTo>
                  <a:pt x="213" y="32"/>
                </a:lnTo>
                <a:lnTo>
                  <a:pt x="213" y="266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6" name="Freeform 18"/>
          <p:cNvSpPr>
            <a:spLocks noChangeArrowheads="1"/>
          </p:cNvSpPr>
          <p:nvPr/>
        </p:nvSpPr>
        <p:spPr bwMode="auto">
          <a:xfrm>
            <a:off x="2138363" y="119697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7" name="Text Box 19"/>
          <p:cNvSpPr txBox="1">
            <a:spLocks noChangeArrowheads="1"/>
          </p:cNvSpPr>
          <p:nvPr/>
        </p:nvSpPr>
        <p:spPr bwMode="auto">
          <a:xfrm>
            <a:off x="2214563" y="119538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2308" name="Freeform 20"/>
          <p:cNvSpPr>
            <a:spLocks noChangeArrowheads="1"/>
          </p:cNvSpPr>
          <p:nvPr/>
        </p:nvSpPr>
        <p:spPr bwMode="auto">
          <a:xfrm>
            <a:off x="2387600" y="1143000"/>
            <a:ext cx="563563" cy="179388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9" name="Freeform 21"/>
          <p:cNvSpPr>
            <a:spLocks noChangeArrowheads="1"/>
          </p:cNvSpPr>
          <p:nvPr/>
        </p:nvSpPr>
        <p:spPr bwMode="auto">
          <a:xfrm>
            <a:off x="2735263" y="1200150"/>
            <a:ext cx="223837" cy="501650"/>
          </a:xfrm>
          <a:custGeom>
            <a:avLst/>
            <a:gdLst>
              <a:gd name="T0" fmla="*/ 2 w 141"/>
              <a:gd name="T1" fmla="*/ 316 h 316"/>
              <a:gd name="T2" fmla="*/ 141 w 141"/>
              <a:gd name="T3" fmla="*/ 237 h 316"/>
              <a:gd name="T4" fmla="*/ 136 w 141"/>
              <a:gd name="T5" fmla="*/ 0 h 316"/>
              <a:gd name="T6" fmla="*/ 0 w 141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1" h="316">
                <a:moveTo>
                  <a:pt x="2" y="316"/>
                </a:moveTo>
                <a:lnTo>
                  <a:pt x="141" y="237"/>
                </a:lnTo>
                <a:lnTo>
                  <a:pt x="136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0" name="Freeform 22"/>
          <p:cNvSpPr>
            <a:spLocks noChangeArrowheads="1"/>
          </p:cNvSpPr>
          <p:nvPr/>
        </p:nvSpPr>
        <p:spPr bwMode="auto">
          <a:xfrm>
            <a:off x="2387600" y="1249363"/>
            <a:ext cx="347663" cy="454025"/>
          </a:xfrm>
          <a:custGeom>
            <a:avLst/>
            <a:gdLst>
              <a:gd name="T0" fmla="*/ 0 w 219"/>
              <a:gd name="T1" fmla="*/ 0 h 286"/>
              <a:gd name="T2" fmla="*/ 218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8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1" name="Freeform 23"/>
          <p:cNvSpPr>
            <a:spLocks noChangeArrowheads="1"/>
          </p:cNvSpPr>
          <p:nvPr/>
        </p:nvSpPr>
        <p:spPr bwMode="auto">
          <a:xfrm>
            <a:off x="2430463" y="1298575"/>
            <a:ext cx="261937" cy="347663"/>
          </a:xfrm>
          <a:custGeom>
            <a:avLst/>
            <a:gdLst>
              <a:gd name="T0" fmla="*/ 0 w 165"/>
              <a:gd name="T1" fmla="*/ 0 h 219"/>
              <a:gd name="T2" fmla="*/ 164 w 165"/>
              <a:gd name="T3" fmla="*/ 37 h 219"/>
              <a:gd name="T4" fmla="*/ 165 w 165"/>
              <a:gd name="T5" fmla="*/ 219 h 219"/>
              <a:gd name="T6" fmla="*/ 1 w 165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219">
                <a:moveTo>
                  <a:pt x="0" y="0"/>
                </a:moveTo>
                <a:lnTo>
                  <a:pt x="164" y="37"/>
                </a:lnTo>
                <a:lnTo>
                  <a:pt x="165" y="219"/>
                </a:lnTo>
                <a:lnTo>
                  <a:pt x="1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2" name="Text Box 24"/>
          <p:cNvSpPr txBox="1">
            <a:spLocks noChangeArrowheads="1"/>
          </p:cNvSpPr>
          <p:nvPr/>
        </p:nvSpPr>
        <p:spPr bwMode="auto">
          <a:xfrm>
            <a:off x="2476500" y="1327150"/>
            <a:ext cx="169863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2313" name="Freeform 25"/>
          <p:cNvSpPr>
            <a:spLocks noChangeArrowheads="1"/>
          </p:cNvSpPr>
          <p:nvPr/>
        </p:nvSpPr>
        <p:spPr bwMode="auto">
          <a:xfrm>
            <a:off x="1943100" y="1057275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4" name="Freeform 26"/>
          <p:cNvSpPr>
            <a:spLocks noChangeArrowheads="1"/>
          </p:cNvSpPr>
          <p:nvPr/>
        </p:nvSpPr>
        <p:spPr bwMode="auto">
          <a:xfrm>
            <a:off x="1609725" y="1039813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5" name="Freeform 27"/>
          <p:cNvSpPr>
            <a:spLocks noChangeArrowheads="1"/>
          </p:cNvSpPr>
          <p:nvPr/>
        </p:nvSpPr>
        <p:spPr bwMode="auto">
          <a:xfrm>
            <a:off x="1612900" y="1139825"/>
            <a:ext cx="334963" cy="373063"/>
          </a:xfrm>
          <a:custGeom>
            <a:avLst/>
            <a:gdLst>
              <a:gd name="T0" fmla="*/ 0 w 211"/>
              <a:gd name="T1" fmla="*/ 0 h 235"/>
              <a:gd name="T2" fmla="*/ 207 w 211"/>
              <a:gd name="T3" fmla="*/ 12 h 235"/>
              <a:gd name="T4" fmla="*/ 211 w 211"/>
              <a:gd name="T5" fmla="*/ 235 h 235"/>
              <a:gd name="T6" fmla="*/ 2 w 211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5">
                <a:moveTo>
                  <a:pt x="0" y="0"/>
                </a:moveTo>
                <a:lnTo>
                  <a:pt x="207" y="12"/>
                </a:lnTo>
                <a:lnTo>
                  <a:pt x="211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6" name="Freeform 28"/>
          <p:cNvSpPr>
            <a:spLocks noChangeArrowheads="1"/>
          </p:cNvSpPr>
          <p:nvPr/>
        </p:nvSpPr>
        <p:spPr bwMode="auto">
          <a:xfrm>
            <a:off x="1651000" y="1189038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7" name="Text Box 29"/>
          <p:cNvSpPr txBox="1">
            <a:spLocks noChangeArrowheads="1"/>
          </p:cNvSpPr>
          <p:nvPr/>
        </p:nvSpPr>
        <p:spPr bwMode="auto">
          <a:xfrm>
            <a:off x="1971675" y="1139825"/>
            <a:ext cx="7620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2318" name="Text Box 30"/>
          <p:cNvSpPr txBox="1">
            <a:spLocks noChangeArrowheads="1"/>
          </p:cNvSpPr>
          <p:nvPr/>
        </p:nvSpPr>
        <p:spPr bwMode="auto">
          <a:xfrm>
            <a:off x="1690688" y="1166813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2319" name="Freeform 31"/>
          <p:cNvSpPr>
            <a:spLocks noChangeArrowheads="1"/>
          </p:cNvSpPr>
          <p:nvPr/>
        </p:nvSpPr>
        <p:spPr bwMode="auto">
          <a:xfrm>
            <a:off x="1131888" y="601663"/>
            <a:ext cx="484187" cy="98425"/>
          </a:xfrm>
          <a:custGeom>
            <a:avLst/>
            <a:gdLst>
              <a:gd name="T0" fmla="*/ 220 w 305"/>
              <a:gd name="T1" fmla="*/ 62 h 62"/>
              <a:gd name="T2" fmla="*/ 305 w 305"/>
              <a:gd name="T3" fmla="*/ 6 h 62"/>
              <a:gd name="T4" fmla="*/ 102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20" y="62"/>
                </a:moveTo>
                <a:lnTo>
                  <a:pt x="305" y="6"/>
                </a:lnTo>
                <a:lnTo>
                  <a:pt x="102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0" name="Freeform 32"/>
          <p:cNvSpPr>
            <a:spLocks noChangeArrowheads="1"/>
          </p:cNvSpPr>
          <p:nvPr/>
        </p:nvSpPr>
        <p:spPr bwMode="auto">
          <a:xfrm>
            <a:off x="1455738" y="615950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4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1" name="Freeform 33"/>
          <p:cNvSpPr>
            <a:spLocks noChangeArrowheads="1"/>
          </p:cNvSpPr>
          <p:nvPr/>
        </p:nvSpPr>
        <p:spPr bwMode="auto">
          <a:xfrm>
            <a:off x="1128713" y="682625"/>
            <a:ext cx="330200" cy="366713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1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2" name="Freeform 34"/>
          <p:cNvSpPr>
            <a:spLocks noChangeArrowheads="1"/>
          </p:cNvSpPr>
          <p:nvPr/>
        </p:nvSpPr>
        <p:spPr bwMode="auto">
          <a:xfrm>
            <a:off x="1166813" y="725488"/>
            <a:ext cx="255587" cy="279400"/>
          </a:xfrm>
          <a:custGeom>
            <a:avLst/>
            <a:gdLst>
              <a:gd name="T0" fmla="*/ 0 w 161"/>
              <a:gd name="T1" fmla="*/ 0 h 176"/>
              <a:gd name="T2" fmla="*/ 161 w 161"/>
              <a:gd name="T3" fmla="*/ 7 h 176"/>
              <a:gd name="T4" fmla="*/ 161 w 161"/>
              <a:gd name="T5" fmla="*/ 176 h 176"/>
              <a:gd name="T6" fmla="*/ 0 w 161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6">
                <a:moveTo>
                  <a:pt x="0" y="0"/>
                </a:moveTo>
                <a:lnTo>
                  <a:pt x="161" y="7"/>
                </a:lnTo>
                <a:lnTo>
                  <a:pt x="161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3" name="Text Box 35"/>
          <p:cNvSpPr txBox="1">
            <a:spLocks noChangeArrowheads="1"/>
          </p:cNvSpPr>
          <p:nvPr/>
        </p:nvSpPr>
        <p:spPr bwMode="auto">
          <a:xfrm>
            <a:off x="1220788" y="709613"/>
            <a:ext cx="107950" cy="311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2324" name="Freeform 36"/>
          <p:cNvSpPr>
            <a:spLocks noChangeArrowheads="1"/>
          </p:cNvSpPr>
          <p:nvPr/>
        </p:nvSpPr>
        <p:spPr bwMode="auto">
          <a:xfrm>
            <a:off x="1538288" y="617538"/>
            <a:ext cx="493712" cy="100012"/>
          </a:xfrm>
          <a:custGeom>
            <a:avLst/>
            <a:gdLst>
              <a:gd name="T0" fmla="*/ 219 w 311"/>
              <a:gd name="T1" fmla="*/ 63 h 63"/>
              <a:gd name="T2" fmla="*/ 311 w 311"/>
              <a:gd name="T3" fmla="*/ 5 h 63"/>
              <a:gd name="T4" fmla="*/ 102 w 311"/>
              <a:gd name="T5" fmla="*/ 0 h 63"/>
              <a:gd name="T6" fmla="*/ 0 w 311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19" y="63"/>
                </a:moveTo>
                <a:lnTo>
                  <a:pt x="311" y="5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5" name="Freeform 37"/>
          <p:cNvSpPr>
            <a:spLocks noChangeArrowheads="1"/>
          </p:cNvSpPr>
          <p:nvPr/>
        </p:nvSpPr>
        <p:spPr bwMode="auto">
          <a:xfrm>
            <a:off x="1873250" y="62547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1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1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6" name="Freeform 38"/>
          <p:cNvSpPr>
            <a:spLocks noChangeArrowheads="1"/>
          </p:cNvSpPr>
          <p:nvPr/>
        </p:nvSpPr>
        <p:spPr bwMode="auto">
          <a:xfrm>
            <a:off x="1527175" y="700088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1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7" name="Freeform 39"/>
          <p:cNvSpPr>
            <a:spLocks noChangeArrowheads="1"/>
          </p:cNvSpPr>
          <p:nvPr/>
        </p:nvSpPr>
        <p:spPr bwMode="auto">
          <a:xfrm>
            <a:off x="1568450" y="741363"/>
            <a:ext cx="271463" cy="292100"/>
          </a:xfrm>
          <a:custGeom>
            <a:avLst/>
            <a:gdLst>
              <a:gd name="T0" fmla="*/ 3 w 171"/>
              <a:gd name="T1" fmla="*/ 0 h 184"/>
              <a:gd name="T2" fmla="*/ 171 w 171"/>
              <a:gd name="T3" fmla="*/ 9 h 184"/>
              <a:gd name="T4" fmla="*/ 167 w 171"/>
              <a:gd name="T5" fmla="*/ 184 h 184"/>
              <a:gd name="T6" fmla="*/ 0 w 171"/>
              <a:gd name="T7" fmla="*/ 173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4">
                <a:moveTo>
                  <a:pt x="3" y="0"/>
                </a:moveTo>
                <a:lnTo>
                  <a:pt x="171" y="9"/>
                </a:lnTo>
                <a:lnTo>
                  <a:pt x="167" y="184"/>
                </a:lnTo>
                <a:lnTo>
                  <a:pt x="0" y="173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8" name="Text Box 40"/>
          <p:cNvSpPr txBox="1">
            <a:spLocks noChangeArrowheads="1"/>
          </p:cNvSpPr>
          <p:nvPr/>
        </p:nvSpPr>
        <p:spPr bwMode="auto">
          <a:xfrm>
            <a:off x="1609725" y="730250"/>
            <a:ext cx="1841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2329" name="Freeform 41"/>
          <p:cNvSpPr>
            <a:spLocks noChangeArrowheads="1"/>
          </p:cNvSpPr>
          <p:nvPr/>
        </p:nvSpPr>
        <p:spPr bwMode="auto">
          <a:xfrm>
            <a:off x="1938338" y="776288"/>
            <a:ext cx="363537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30" name="Freeform 42"/>
          <p:cNvSpPr>
            <a:spLocks noChangeArrowheads="1"/>
          </p:cNvSpPr>
          <p:nvPr/>
        </p:nvSpPr>
        <p:spPr bwMode="auto">
          <a:xfrm>
            <a:off x="1984375" y="823913"/>
            <a:ext cx="274638" cy="271462"/>
          </a:xfrm>
          <a:custGeom>
            <a:avLst/>
            <a:gdLst>
              <a:gd name="T0" fmla="*/ 0 w 173"/>
              <a:gd name="T1" fmla="*/ 3 h 171"/>
              <a:gd name="T2" fmla="*/ 172 w 173"/>
              <a:gd name="T3" fmla="*/ 0 h 171"/>
              <a:gd name="T4" fmla="*/ 173 w 173"/>
              <a:gd name="T5" fmla="*/ 171 h 171"/>
              <a:gd name="T6" fmla="*/ 3 w 173"/>
              <a:gd name="T7" fmla="*/ 171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2" y="0"/>
                </a:lnTo>
                <a:lnTo>
                  <a:pt x="173" y="171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31" name="Freeform 43"/>
          <p:cNvSpPr>
            <a:spLocks noChangeArrowheads="1"/>
          </p:cNvSpPr>
          <p:nvPr/>
        </p:nvSpPr>
        <p:spPr bwMode="auto">
          <a:xfrm>
            <a:off x="1939925" y="71437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32" name="Text Box 44"/>
          <p:cNvSpPr txBox="1">
            <a:spLocks noChangeArrowheads="1"/>
          </p:cNvSpPr>
          <p:nvPr/>
        </p:nvSpPr>
        <p:spPr bwMode="auto">
          <a:xfrm>
            <a:off x="1987550" y="803275"/>
            <a:ext cx="261938" cy="315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2333" name="Text Box 45"/>
          <p:cNvSpPr txBox="1">
            <a:spLocks noChangeArrowheads="1"/>
          </p:cNvSpPr>
          <p:nvPr/>
        </p:nvSpPr>
        <p:spPr bwMode="auto">
          <a:xfrm>
            <a:off x="1562100" y="1714500"/>
            <a:ext cx="4338638" cy="76692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515938" indent="-9525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The following problems have been identified to Warp development and may appear to be defects with INSTALL but are</a:t>
            </a:r>
            <a:r>
              <a:rPr lang="en-US" altLang="es-EC" sz="2000" b="1">
                <a:solidFill>
                  <a:srgbClr val="000000"/>
                </a:solidFill>
                <a:latin typeface="GillSans" charset="0"/>
              </a:rPr>
              <a:t> NOT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.  	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The Warp V4 desktop will cause many previous users problems.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Icons are moved/hidden. 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Old Icons that are not migrated are moved to the OLD desktop Icon.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Many users complaints during Beta.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URL ICONs do</a:t>
            </a:r>
            <a:r>
              <a:rPr lang="en-US" altLang="es-EC" sz="2000" b="1">
                <a:solidFill>
                  <a:srgbClr val="000000"/>
                </a:solidFill>
                <a:latin typeface="GillSans" charset="0"/>
              </a:rPr>
              <a:t> 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not work unless you configure them.  These icons use their own INI file to hold configuration information and they launch a web browser.  If you have a working Webexplore web browser and click on a URL ICON it may not work because it may not be configured properly in the URL ICON.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The GET Netscape ICON on the desktop is a perfect example of this. </a:t>
            </a:r>
          </a:p>
        </p:txBody>
      </p:sp>
      <p:sp>
        <p:nvSpPr>
          <p:cNvPr id="12334" name="Text Box 46"/>
          <p:cNvSpPr txBox="1">
            <a:spLocks noChangeArrowheads="1"/>
          </p:cNvSpPr>
          <p:nvPr/>
        </p:nvSpPr>
        <p:spPr bwMode="auto">
          <a:xfrm>
            <a:off x="3040063" y="439738"/>
            <a:ext cx="3878262" cy="8366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Problems that users may have in Warp V4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5" name="Line 3"/>
          <p:cNvSpPr>
            <a:spLocks noChangeShapeType="1"/>
          </p:cNvSpPr>
          <p:nvPr/>
        </p:nvSpPr>
        <p:spPr bwMode="auto">
          <a:xfrm flipV="1">
            <a:off x="1027113" y="1476375"/>
            <a:ext cx="1587" cy="792162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16" name="Line 4"/>
          <p:cNvSpPr>
            <a:spLocks noChangeShapeType="1"/>
          </p:cNvSpPr>
          <p:nvPr/>
        </p:nvSpPr>
        <p:spPr bwMode="auto">
          <a:xfrm flipH="1">
            <a:off x="2998788" y="1446213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17" name="Freeform 5"/>
          <p:cNvSpPr>
            <a:spLocks noChangeArrowheads="1"/>
          </p:cNvSpPr>
          <p:nvPr/>
        </p:nvSpPr>
        <p:spPr bwMode="auto">
          <a:xfrm>
            <a:off x="1190625" y="965200"/>
            <a:ext cx="147638" cy="455613"/>
          </a:xfrm>
          <a:custGeom>
            <a:avLst/>
            <a:gdLst>
              <a:gd name="T0" fmla="*/ 2 w 93"/>
              <a:gd name="T1" fmla="*/ 287 h 287"/>
              <a:gd name="T2" fmla="*/ 93 w 93"/>
              <a:gd name="T3" fmla="*/ 216 h 287"/>
              <a:gd name="T4" fmla="*/ 93 w 93"/>
              <a:gd name="T5" fmla="*/ 0 h 287"/>
              <a:gd name="T6" fmla="*/ 0 w 93"/>
              <a:gd name="T7" fmla="*/ 65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7">
                <a:moveTo>
                  <a:pt x="2" y="287"/>
                </a:moveTo>
                <a:lnTo>
                  <a:pt x="93" y="216"/>
                </a:lnTo>
                <a:lnTo>
                  <a:pt x="93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18" name="Freeform 6"/>
          <p:cNvSpPr>
            <a:spLocks noChangeArrowheads="1"/>
          </p:cNvSpPr>
          <p:nvPr/>
        </p:nvSpPr>
        <p:spPr bwMode="auto">
          <a:xfrm>
            <a:off x="850900" y="1041400"/>
            <a:ext cx="341313" cy="381000"/>
          </a:xfrm>
          <a:custGeom>
            <a:avLst/>
            <a:gdLst>
              <a:gd name="T0" fmla="*/ 0 w 215"/>
              <a:gd name="T1" fmla="*/ 0 h 240"/>
              <a:gd name="T2" fmla="*/ 215 w 215"/>
              <a:gd name="T3" fmla="*/ 17 h 240"/>
              <a:gd name="T4" fmla="*/ 215 w 215"/>
              <a:gd name="T5" fmla="*/ 240 h 240"/>
              <a:gd name="T6" fmla="*/ 0 w 215"/>
              <a:gd name="T7" fmla="*/ 217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40">
                <a:moveTo>
                  <a:pt x="0" y="0"/>
                </a:moveTo>
                <a:lnTo>
                  <a:pt x="215" y="17"/>
                </a:lnTo>
                <a:lnTo>
                  <a:pt x="215" y="240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19" name="Freeform 7"/>
          <p:cNvSpPr>
            <a:spLocks noChangeArrowheads="1"/>
          </p:cNvSpPr>
          <p:nvPr/>
        </p:nvSpPr>
        <p:spPr bwMode="auto">
          <a:xfrm>
            <a:off x="887413" y="1085850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0" name="Freeform 8"/>
          <p:cNvSpPr>
            <a:spLocks noChangeArrowheads="1"/>
          </p:cNvSpPr>
          <p:nvPr/>
        </p:nvSpPr>
        <p:spPr bwMode="auto">
          <a:xfrm>
            <a:off x="855663" y="947738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1" name="Text Box 9"/>
          <p:cNvSpPr txBox="1">
            <a:spLocks noChangeArrowheads="1"/>
          </p:cNvSpPr>
          <p:nvPr/>
        </p:nvSpPr>
        <p:spPr bwMode="auto">
          <a:xfrm>
            <a:off x="927100" y="1073150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3322" name="Freeform 10"/>
          <p:cNvSpPr>
            <a:spLocks noChangeArrowheads="1"/>
          </p:cNvSpPr>
          <p:nvPr/>
        </p:nvSpPr>
        <p:spPr bwMode="auto">
          <a:xfrm>
            <a:off x="1268413" y="971550"/>
            <a:ext cx="469900" cy="133350"/>
          </a:xfrm>
          <a:custGeom>
            <a:avLst/>
            <a:gdLst>
              <a:gd name="T0" fmla="*/ 182 w 296"/>
              <a:gd name="T1" fmla="*/ 84 h 84"/>
              <a:gd name="T2" fmla="*/ 296 w 296"/>
              <a:gd name="T3" fmla="*/ 24 h 84"/>
              <a:gd name="T4" fmla="*/ 118 w 296"/>
              <a:gd name="T5" fmla="*/ 0 h 84"/>
              <a:gd name="T6" fmla="*/ 0 w 296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4">
                <a:moveTo>
                  <a:pt x="182" y="84"/>
                </a:moveTo>
                <a:lnTo>
                  <a:pt x="296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3" name="Freeform 11"/>
          <p:cNvSpPr>
            <a:spLocks noChangeArrowheads="1"/>
          </p:cNvSpPr>
          <p:nvPr/>
        </p:nvSpPr>
        <p:spPr bwMode="auto">
          <a:xfrm>
            <a:off x="1539875" y="1012825"/>
            <a:ext cx="195263" cy="423863"/>
          </a:xfrm>
          <a:custGeom>
            <a:avLst/>
            <a:gdLst>
              <a:gd name="T0" fmla="*/ 0 w 123"/>
              <a:gd name="T1" fmla="*/ 267 h 267"/>
              <a:gd name="T2" fmla="*/ 110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10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4" name="Freeform 12"/>
          <p:cNvSpPr>
            <a:spLocks noChangeArrowheads="1"/>
          </p:cNvSpPr>
          <p:nvPr/>
        </p:nvSpPr>
        <p:spPr bwMode="auto">
          <a:xfrm>
            <a:off x="1258888" y="1057275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7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7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5" name="Freeform 13"/>
          <p:cNvSpPr>
            <a:spLocks noChangeArrowheads="1"/>
          </p:cNvSpPr>
          <p:nvPr/>
        </p:nvSpPr>
        <p:spPr bwMode="auto">
          <a:xfrm>
            <a:off x="1296988" y="1103313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6" name="Text Box 14"/>
          <p:cNvSpPr txBox="1">
            <a:spLocks noChangeArrowheads="1"/>
          </p:cNvSpPr>
          <p:nvPr/>
        </p:nvSpPr>
        <p:spPr bwMode="auto">
          <a:xfrm>
            <a:off x="1298575" y="108267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3327" name="Freeform 15"/>
          <p:cNvSpPr>
            <a:spLocks noChangeArrowheads="1"/>
          </p:cNvSpPr>
          <p:nvPr/>
        </p:nvSpPr>
        <p:spPr bwMode="auto">
          <a:xfrm>
            <a:off x="2101850" y="1049338"/>
            <a:ext cx="550863" cy="142875"/>
          </a:xfrm>
          <a:custGeom>
            <a:avLst/>
            <a:gdLst>
              <a:gd name="T0" fmla="*/ 213 w 347"/>
              <a:gd name="T1" fmla="*/ 90 h 90"/>
              <a:gd name="T2" fmla="*/ 347 w 347"/>
              <a:gd name="T3" fmla="*/ 25 h 90"/>
              <a:gd name="T4" fmla="*/ 140 w 347"/>
              <a:gd name="T5" fmla="*/ 0 h 90"/>
              <a:gd name="T6" fmla="*/ 0 w 347"/>
              <a:gd name="T7" fmla="*/ 58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0">
                <a:moveTo>
                  <a:pt x="213" y="90"/>
                </a:moveTo>
                <a:lnTo>
                  <a:pt x="347" y="25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8" name="Freeform 16"/>
          <p:cNvSpPr>
            <a:spLocks noChangeArrowheads="1"/>
          </p:cNvSpPr>
          <p:nvPr/>
        </p:nvSpPr>
        <p:spPr bwMode="auto">
          <a:xfrm>
            <a:off x="2435225" y="1087438"/>
            <a:ext cx="217488" cy="454025"/>
          </a:xfrm>
          <a:custGeom>
            <a:avLst/>
            <a:gdLst>
              <a:gd name="T0" fmla="*/ 7 w 137"/>
              <a:gd name="T1" fmla="*/ 286 h 286"/>
              <a:gd name="T2" fmla="*/ 137 w 137"/>
              <a:gd name="T3" fmla="*/ 189 h 286"/>
              <a:gd name="T4" fmla="*/ 136 w 137"/>
              <a:gd name="T5" fmla="*/ 0 h 286"/>
              <a:gd name="T6" fmla="*/ 0 w 137"/>
              <a:gd name="T7" fmla="*/ 6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7" y="286"/>
                </a:moveTo>
                <a:lnTo>
                  <a:pt x="137" y="189"/>
                </a:lnTo>
                <a:lnTo>
                  <a:pt x="136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9" name="Freeform 17"/>
          <p:cNvSpPr>
            <a:spLocks noChangeArrowheads="1"/>
          </p:cNvSpPr>
          <p:nvPr/>
        </p:nvSpPr>
        <p:spPr bwMode="auto">
          <a:xfrm>
            <a:off x="2098675" y="1143000"/>
            <a:ext cx="338138" cy="422275"/>
          </a:xfrm>
          <a:custGeom>
            <a:avLst/>
            <a:gdLst>
              <a:gd name="T0" fmla="*/ 0 w 213"/>
              <a:gd name="T1" fmla="*/ 0 h 266"/>
              <a:gd name="T2" fmla="*/ 213 w 213"/>
              <a:gd name="T3" fmla="*/ 32 h 266"/>
              <a:gd name="T4" fmla="*/ 213 w 213"/>
              <a:gd name="T5" fmla="*/ 266 h 266"/>
              <a:gd name="T6" fmla="*/ 0 w 213"/>
              <a:gd name="T7" fmla="*/ 228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6">
                <a:moveTo>
                  <a:pt x="0" y="0"/>
                </a:moveTo>
                <a:lnTo>
                  <a:pt x="213" y="32"/>
                </a:lnTo>
                <a:lnTo>
                  <a:pt x="213" y="266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0" name="Freeform 18"/>
          <p:cNvSpPr>
            <a:spLocks noChangeArrowheads="1"/>
          </p:cNvSpPr>
          <p:nvPr/>
        </p:nvSpPr>
        <p:spPr bwMode="auto">
          <a:xfrm>
            <a:off x="2138363" y="119697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1" name="Text Box 19"/>
          <p:cNvSpPr txBox="1">
            <a:spLocks noChangeArrowheads="1"/>
          </p:cNvSpPr>
          <p:nvPr/>
        </p:nvSpPr>
        <p:spPr bwMode="auto">
          <a:xfrm>
            <a:off x="2214563" y="119538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3332" name="Freeform 20"/>
          <p:cNvSpPr>
            <a:spLocks noChangeArrowheads="1"/>
          </p:cNvSpPr>
          <p:nvPr/>
        </p:nvSpPr>
        <p:spPr bwMode="auto">
          <a:xfrm>
            <a:off x="2387600" y="1143000"/>
            <a:ext cx="563563" cy="179388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3" name="Freeform 21"/>
          <p:cNvSpPr>
            <a:spLocks noChangeArrowheads="1"/>
          </p:cNvSpPr>
          <p:nvPr/>
        </p:nvSpPr>
        <p:spPr bwMode="auto">
          <a:xfrm>
            <a:off x="2735263" y="1200150"/>
            <a:ext cx="223837" cy="501650"/>
          </a:xfrm>
          <a:custGeom>
            <a:avLst/>
            <a:gdLst>
              <a:gd name="T0" fmla="*/ 2 w 141"/>
              <a:gd name="T1" fmla="*/ 316 h 316"/>
              <a:gd name="T2" fmla="*/ 141 w 141"/>
              <a:gd name="T3" fmla="*/ 237 h 316"/>
              <a:gd name="T4" fmla="*/ 136 w 141"/>
              <a:gd name="T5" fmla="*/ 0 h 316"/>
              <a:gd name="T6" fmla="*/ 0 w 141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1" h="316">
                <a:moveTo>
                  <a:pt x="2" y="316"/>
                </a:moveTo>
                <a:lnTo>
                  <a:pt x="141" y="237"/>
                </a:lnTo>
                <a:lnTo>
                  <a:pt x="136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4" name="Freeform 22"/>
          <p:cNvSpPr>
            <a:spLocks noChangeArrowheads="1"/>
          </p:cNvSpPr>
          <p:nvPr/>
        </p:nvSpPr>
        <p:spPr bwMode="auto">
          <a:xfrm>
            <a:off x="2387600" y="1249363"/>
            <a:ext cx="347663" cy="454025"/>
          </a:xfrm>
          <a:custGeom>
            <a:avLst/>
            <a:gdLst>
              <a:gd name="T0" fmla="*/ 0 w 219"/>
              <a:gd name="T1" fmla="*/ 0 h 286"/>
              <a:gd name="T2" fmla="*/ 218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8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5" name="Freeform 23"/>
          <p:cNvSpPr>
            <a:spLocks noChangeArrowheads="1"/>
          </p:cNvSpPr>
          <p:nvPr/>
        </p:nvSpPr>
        <p:spPr bwMode="auto">
          <a:xfrm>
            <a:off x="2430463" y="1298575"/>
            <a:ext cx="261937" cy="347663"/>
          </a:xfrm>
          <a:custGeom>
            <a:avLst/>
            <a:gdLst>
              <a:gd name="T0" fmla="*/ 0 w 165"/>
              <a:gd name="T1" fmla="*/ 0 h 219"/>
              <a:gd name="T2" fmla="*/ 164 w 165"/>
              <a:gd name="T3" fmla="*/ 37 h 219"/>
              <a:gd name="T4" fmla="*/ 165 w 165"/>
              <a:gd name="T5" fmla="*/ 219 h 219"/>
              <a:gd name="T6" fmla="*/ 1 w 165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219">
                <a:moveTo>
                  <a:pt x="0" y="0"/>
                </a:moveTo>
                <a:lnTo>
                  <a:pt x="164" y="37"/>
                </a:lnTo>
                <a:lnTo>
                  <a:pt x="165" y="219"/>
                </a:lnTo>
                <a:lnTo>
                  <a:pt x="1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6" name="Text Box 24"/>
          <p:cNvSpPr txBox="1">
            <a:spLocks noChangeArrowheads="1"/>
          </p:cNvSpPr>
          <p:nvPr/>
        </p:nvSpPr>
        <p:spPr bwMode="auto">
          <a:xfrm>
            <a:off x="2476500" y="1327150"/>
            <a:ext cx="169863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3337" name="Freeform 25"/>
          <p:cNvSpPr>
            <a:spLocks noChangeArrowheads="1"/>
          </p:cNvSpPr>
          <p:nvPr/>
        </p:nvSpPr>
        <p:spPr bwMode="auto">
          <a:xfrm>
            <a:off x="1943100" y="1057275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8" name="Freeform 26"/>
          <p:cNvSpPr>
            <a:spLocks noChangeArrowheads="1"/>
          </p:cNvSpPr>
          <p:nvPr/>
        </p:nvSpPr>
        <p:spPr bwMode="auto">
          <a:xfrm>
            <a:off x="1609725" y="1039813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9" name="Freeform 27"/>
          <p:cNvSpPr>
            <a:spLocks noChangeArrowheads="1"/>
          </p:cNvSpPr>
          <p:nvPr/>
        </p:nvSpPr>
        <p:spPr bwMode="auto">
          <a:xfrm>
            <a:off x="1612900" y="1139825"/>
            <a:ext cx="334963" cy="373063"/>
          </a:xfrm>
          <a:custGeom>
            <a:avLst/>
            <a:gdLst>
              <a:gd name="T0" fmla="*/ 0 w 211"/>
              <a:gd name="T1" fmla="*/ 0 h 235"/>
              <a:gd name="T2" fmla="*/ 207 w 211"/>
              <a:gd name="T3" fmla="*/ 12 h 235"/>
              <a:gd name="T4" fmla="*/ 211 w 211"/>
              <a:gd name="T5" fmla="*/ 235 h 235"/>
              <a:gd name="T6" fmla="*/ 2 w 211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5">
                <a:moveTo>
                  <a:pt x="0" y="0"/>
                </a:moveTo>
                <a:lnTo>
                  <a:pt x="207" y="12"/>
                </a:lnTo>
                <a:lnTo>
                  <a:pt x="211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0" name="Freeform 28"/>
          <p:cNvSpPr>
            <a:spLocks noChangeArrowheads="1"/>
          </p:cNvSpPr>
          <p:nvPr/>
        </p:nvSpPr>
        <p:spPr bwMode="auto">
          <a:xfrm>
            <a:off x="1651000" y="1189038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1" name="Text Box 29"/>
          <p:cNvSpPr txBox="1">
            <a:spLocks noChangeArrowheads="1"/>
          </p:cNvSpPr>
          <p:nvPr/>
        </p:nvSpPr>
        <p:spPr bwMode="auto">
          <a:xfrm>
            <a:off x="1971675" y="1139825"/>
            <a:ext cx="7620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3342" name="Text Box 30"/>
          <p:cNvSpPr txBox="1">
            <a:spLocks noChangeArrowheads="1"/>
          </p:cNvSpPr>
          <p:nvPr/>
        </p:nvSpPr>
        <p:spPr bwMode="auto">
          <a:xfrm>
            <a:off x="1690688" y="1166813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3343" name="Freeform 31"/>
          <p:cNvSpPr>
            <a:spLocks noChangeArrowheads="1"/>
          </p:cNvSpPr>
          <p:nvPr/>
        </p:nvSpPr>
        <p:spPr bwMode="auto">
          <a:xfrm>
            <a:off x="1131888" y="601663"/>
            <a:ext cx="484187" cy="98425"/>
          </a:xfrm>
          <a:custGeom>
            <a:avLst/>
            <a:gdLst>
              <a:gd name="T0" fmla="*/ 220 w 305"/>
              <a:gd name="T1" fmla="*/ 62 h 62"/>
              <a:gd name="T2" fmla="*/ 305 w 305"/>
              <a:gd name="T3" fmla="*/ 6 h 62"/>
              <a:gd name="T4" fmla="*/ 102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20" y="62"/>
                </a:moveTo>
                <a:lnTo>
                  <a:pt x="305" y="6"/>
                </a:lnTo>
                <a:lnTo>
                  <a:pt x="102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4" name="Freeform 32"/>
          <p:cNvSpPr>
            <a:spLocks noChangeArrowheads="1"/>
          </p:cNvSpPr>
          <p:nvPr/>
        </p:nvSpPr>
        <p:spPr bwMode="auto">
          <a:xfrm>
            <a:off x="1455738" y="615950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4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5" name="Freeform 33"/>
          <p:cNvSpPr>
            <a:spLocks noChangeArrowheads="1"/>
          </p:cNvSpPr>
          <p:nvPr/>
        </p:nvSpPr>
        <p:spPr bwMode="auto">
          <a:xfrm>
            <a:off x="1128713" y="682625"/>
            <a:ext cx="330200" cy="366713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1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6" name="Freeform 34"/>
          <p:cNvSpPr>
            <a:spLocks noChangeArrowheads="1"/>
          </p:cNvSpPr>
          <p:nvPr/>
        </p:nvSpPr>
        <p:spPr bwMode="auto">
          <a:xfrm>
            <a:off x="1166813" y="725488"/>
            <a:ext cx="255587" cy="279400"/>
          </a:xfrm>
          <a:custGeom>
            <a:avLst/>
            <a:gdLst>
              <a:gd name="T0" fmla="*/ 0 w 161"/>
              <a:gd name="T1" fmla="*/ 0 h 176"/>
              <a:gd name="T2" fmla="*/ 161 w 161"/>
              <a:gd name="T3" fmla="*/ 7 h 176"/>
              <a:gd name="T4" fmla="*/ 161 w 161"/>
              <a:gd name="T5" fmla="*/ 176 h 176"/>
              <a:gd name="T6" fmla="*/ 0 w 161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6">
                <a:moveTo>
                  <a:pt x="0" y="0"/>
                </a:moveTo>
                <a:lnTo>
                  <a:pt x="161" y="7"/>
                </a:lnTo>
                <a:lnTo>
                  <a:pt x="161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7" name="Text Box 35"/>
          <p:cNvSpPr txBox="1">
            <a:spLocks noChangeArrowheads="1"/>
          </p:cNvSpPr>
          <p:nvPr/>
        </p:nvSpPr>
        <p:spPr bwMode="auto">
          <a:xfrm>
            <a:off x="1220788" y="709613"/>
            <a:ext cx="107950" cy="311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3348" name="Freeform 36"/>
          <p:cNvSpPr>
            <a:spLocks noChangeArrowheads="1"/>
          </p:cNvSpPr>
          <p:nvPr/>
        </p:nvSpPr>
        <p:spPr bwMode="auto">
          <a:xfrm>
            <a:off x="1538288" y="617538"/>
            <a:ext cx="493712" cy="100012"/>
          </a:xfrm>
          <a:custGeom>
            <a:avLst/>
            <a:gdLst>
              <a:gd name="T0" fmla="*/ 219 w 311"/>
              <a:gd name="T1" fmla="*/ 63 h 63"/>
              <a:gd name="T2" fmla="*/ 311 w 311"/>
              <a:gd name="T3" fmla="*/ 5 h 63"/>
              <a:gd name="T4" fmla="*/ 102 w 311"/>
              <a:gd name="T5" fmla="*/ 0 h 63"/>
              <a:gd name="T6" fmla="*/ 0 w 311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19" y="63"/>
                </a:moveTo>
                <a:lnTo>
                  <a:pt x="311" y="5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9" name="Freeform 37"/>
          <p:cNvSpPr>
            <a:spLocks noChangeArrowheads="1"/>
          </p:cNvSpPr>
          <p:nvPr/>
        </p:nvSpPr>
        <p:spPr bwMode="auto">
          <a:xfrm>
            <a:off x="1873250" y="62547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1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1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0" name="Freeform 38"/>
          <p:cNvSpPr>
            <a:spLocks noChangeArrowheads="1"/>
          </p:cNvSpPr>
          <p:nvPr/>
        </p:nvSpPr>
        <p:spPr bwMode="auto">
          <a:xfrm>
            <a:off x="1527175" y="700088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1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1" name="Freeform 39"/>
          <p:cNvSpPr>
            <a:spLocks noChangeArrowheads="1"/>
          </p:cNvSpPr>
          <p:nvPr/>
        </p:nvSpPr>
        <p:spPr bwMode="auto">
          <a:xfrm>
            <a:off x="1568450" y="741363"/>
            <a:ext cx="271463" cy="292100"/>
          </a:xfrm>
          <a:custGeom>
            <a:avLst/>
            <a:gdLst>
              <a:gd name="T0" fmla="*/ 3 w 171"/>
              <a:gd name="T1" fmla="*/ 0 h 184"/>
              <a:gd name="T2" fmla="*/ 171 w 171"/>
              <a:gd name="T3" fmla="*/ 9 h 184"/>
              <a:gd name="T4" fmla="*/ 167 w 171"/>
              <a:gd name="T5" fmla="*/ 184 h 184"/>
              <a:gd name="T6" fmla="*/ 0 w 171"/>
              <a:gd name="T7" fmla="*/ 173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4">
                <a:moveTo>
                  <a:pt x="3" y="0"/>
                </a:moveTo>
                <a:lnTo>
                  <a:pt x="171" y="9"/>
                </a:lnTo>
                <a:lnTo>
                  <a:pt x="167" y="184"/>
                </a:lnTo>
                <a:lnTo>
                  <a:pt x="0" y="173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2" name="Text Box 40"/>
          <p:cNvSpPr txBox="1">
            <a:spLocks noChangeArrowheads="1"/>
          </p:cNvSpPr>
          <p:nvPr/>
        </p:nvSpPr>
        <p:spPr bwMode="auto">
          <a:xfrm>
            <a:off x="1609725" y="730250"/>
            <a:ext cx="1841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3353" name="Freeform 41"/>
          <p:cNvSpPr>
            <a:spLocks noChangeArrowheads="1"/>
          </p:cNvSpPr>
          <p:nvPr/>
        </p:nvSpPr>
        <p:spPr bwMode="auto">
          <a:xfrm>
            <a:off x="1938338" y="776288"/>
            <a:ext cx="363537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4" name="Freeform 42"/>
          <p:cNvSpPr>
            <a:spLocks noChangeArrowheads="1"/>
          </p:cNvSpPr>
          <p:nvPr/>
        </p:nvSpPr>
        <p:spPr bwMode="auto">
          <a:xfrm>
            <a:off x="1984375" y="823913"/>
            <a:ext cx="274638" cy="271462"/>
          </a:xfrm>
          <a:custGeom>
            <a:avLst/>
            <a:gdLst>
              <a:gd name="T0" fmla="*/ 0 w 173"/>
              <a:gd name="T1" fmla="*/ 3 h 171"/>
              <a:gd name="T2" fmla="*/ 172 w 173"/>
              <a:gd name="T3" fmla="*/ 0 h 171"/>
              <a:gd name="T4" fmla="*/ 173 w 173"/>
              <a:gd name="T5" fmla="*/ 171 h 171"/>
              <a:gd name="T6" fmla="*/ 3 w 173"/>
              <a:gd name="T7" fmla="*/ 171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2" y="0"/>
                </a:lnTo>
                <a:lnTo>
                  <a:pt x="173" y="171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5" name="Freeform 43"/>
          <p:cNvSpPr>
            <a:spLocks noChangeArrowheads="1"/>
          </p:cNvSpPr>
          <p:nvPr/>
        </p:nvSpPr>
        <p:spPr bwMode="auto">
          <a:xfrm>
            <a:off x="1939925" y="71437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6" name="Text Box 44"/>
          <p:cNvSpPr txBox="1">
            <a:spLocks noChangeArrowheads="1"/>
          </p:cNvSpPr>
          <p:nvPr/>
        </p:nvSpPr>
        <p:spPr bwMode="auto">
          <a:xfrm>
            <a:off x="1987550" y="803275"/>
            <a:ext cx="261938" cy="315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3357" name="Text Box 45"/>
          <p:cNvSpPr txBox="1">
            <a:spLocks noChangeArrowheads="1"/>
          </p:cNvSpPr>
          <p:nvPr/>
        </p:nvSpPr>
        <p:spPr bwMode="auto">
          <a:xfrm>
            <a:off x="1441450" y="2244725"/>
            <a:ext cx="4337050" cy="3568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Your best bet for debug information is to check the error log file that we create. (\ibminst\logs\tcpapps\local.tcp)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If the problem is CID related then get the CID response file that was being used to determine what the error may have been.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Use IPMD debugger for the more difficult problems.  Dummy up a ZIP file that contains not much of anything to run your tests with.</a:t>
            </a:r>
          </a:p>
        </p:txBody>
      </p:sp>
      <p:sp>
        <p:nvSpPr>
          <p:cNvPr id="13358" name="Text Box 46"/>
          <p:cNvSpPr txBox="1">
            <a:spLocks noChangeArrowheads="1"/>
          </p:cNvSpPr>
          <p:nvPr/>
        </p:nvSpPr>
        <p:spPr bwMode="auto">
          <a:xfrm>
            <a:off x="3040063" y="48577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Debugging &amp; Troubleshooting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9" name="Line 3"/>
          <p:cNvSpPr>
            <a:spLocks noChangeShapeType="1"/>
          </p:cNvSpPr>
          <p:nvPr/>
        </p:nvSpPr>
        <p:spPr bwMode="auto">
          <a:xfrm flipV="1">
            <a:off x="1027113" y="1476375"/>
            <a:ext cx="1587" cy="792162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0" name="Line 4"/>
          <p:cNvSpPr>
            <a:spLocks noChangeShapeType="1"/>
          </p:cNvSpPr>
          <p:nvPr/>
        </p:nvSpPr>
        <p:spPr bwMode="auto">
          <a:xfrm flipH="1">
            <a:off x="2998788" y="1446213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1" name="Freeform 5"/>
          <p:cNvSpPr>
            <a:spLocks noChangeArrowheads="1"/>
          </p:cNvSpPr>
          <p:nvPr/>
        </p:nvSpPr>
        <p:spPr bwMode="auto">
          <a:xfrm>
            <a:off x="1190625" y="965200"/>
            <a:ext cx="147638" cy="455613"/>
          </a:xfrm>
          <a:custGeom>
            <a:avLst/>
            <a:gdLst>
              <a:gd name="T0" fmla="*/ 2 w 93"/>
              <a:gd name="T1" fmla="*/ 287 h 287"/>
              <a:gd name="T2" fmla="*/ 93 w 93"/>
              <a:gd name="T3" fmla="*/ 216 h 287"/>
              <a:gd name="T4" fmla="*/ 93 w 93"/>
              <a:gd name="T5" fmla="*/ 0 h 287"/>
              <a:gd name="T6" fmla="*/ 0 w 93"/>
              <a:gd name="T7" fmla="*/ 65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7">
                <a:moveTo>
                  <a:pt x="2" y="287"/>
                </a:moveTo>
                <a:lnTo>
                  <a:pt x="93" y="216"/>
                </a:lnTo>
                <a:lnTo>
                  <a:pt x="93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2" name="Freeform 6"/>
          <p:cNvSpPr>
            <a:spLocks noChangeArrowheads="1"/>
          </p:cNvSpPr>
          <p:nvPr/>
        </p:nvSpPr>
        <p:spPr bwMode="auto">
          <a:xfrm>
            <a:off x="850900" y="1041400"/>
            <a:ext cx="341313" cy="381000"/>
          </a:xfrm>
          <a:custGeom>
            <a:avLst/>
            <a:gdLst>
              <a:gd name="T0" fmla="*/ 0 w 215"/>
              <a:gd name="T1" fmla="*/ 0 h 240"/>
              <a:gd name="T2" fmla="*/ 215 w 215"/>
              <a:gd name="T3" fmla="*/ 17 h 240"/>
              <a:gd name="T4" fmla="*/ 215 w 215"/>
              <a:gd name="T5" fmla="*/ 240 h 240"/>
              <a:gd name="T6" fmla="*/ 0 w 215"/>
              <a:gd name="T7" fmla="*/ 217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40">
                <a:moveTo>
                  <a:pt x="0" y="0"/>
                </a:moveTo>
                <a:lnTo>
                  <a:pt x="215" y="17"/>
                </a:lnTo>
                <a:lnTo>
                  <a:pt x="215" y="240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3" name="Freeform 7"/>
          <p:cNvSpPr>
            <a:spLocks noChangeArrowheads="1"/>
          </p:cNvSpPr>
          <p:nvPr/>
        </p:nvSpPr>
        <p:spPr bwMode="auto">
          <a:xfrm>
            <a:off x="887413" y="1085850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4" name="Freeform 8"/>
          <p:cNvSpPr>
            <a:spLocks noChangeArrowheads="1"/>
          </p:cNvSpPr>
          <p:nvPr/>
        </p:nvSpPr>
        <p:spPr bwMode="auto">
          <a:xfrm>
            <a:off x="855663" y="947738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5" name="Text Box 9"/>
          <p:cNvSpPr txBox="1">
            <a:spLocks noChangeArrowheads="1"/>
          </p:cNvSpPr>
          <p:nvPr/>
        </p:nvSpPr>
        <p:spPr bwMode="auto">
          <a:xfrm>
            <a:off x="927100" y="1073150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4346" name="Freeform 10"/>
          <p:cNvSpPr>
            <a:spLocks noChangeArrowheads="1"/>
          </p:cNvSpPr>
          <p:nvPr/>
        </p:nvSpPr>
        <p:spPr bwMode="auto">
          <a:xfrm>
            <a:off x="1268413" y="971550"/>
            <a:ext cx="469900" cy="133350"/>
          </a:xfrm>
          <a:custGeom>
            <a:avLst/>
            <a:gdLst>
              <a:gd name="T0" fmla="*/ 182 w 296"/>
              <a:gd name="T1" fmla="*/ 84 h 84"/>
              <a:gd name="T2" fmla="*/ 296 w 296"/>
              <a:gd name="T3" fmla="*/ 24 h 84"/>
              <a:gd name="T4" fmla="*/ 118 w 296"/>
              <a:gd name="T5" fmla="*/ 0 h 84"/>
              <a:gd name="T6" fmla="*/ 0 w 296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4">
                <a:moveTo>
                  <a:pt x="182" y="84"/>
                </a:moveTo>
                <a:lnTo>
                  <a:pt x="296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7" name="Freeform 11"/>
          <p:cNvSpPr>
            <a:spLocks noChangeArrowheads="1"/>
          </p:cNvSpPr>
          <p:nvPr/>
        </p:nvSpPr>
        <p:spPr bwMode="auto">
          <a:xfrm>
            <a:off x="1539875" y="1012825"/>
            <a:ext cx="195263" cy="423863"/>
          </a:xfrm>
          <a:custGeom>
            <a:avLst/>
            <a:gdLst>
              <a:gd name="T0" fmla="*/ 0 w 123"/>
              <a:gd name="T1" fmla="*/ 267 h 267"/>
              <a:gd name="T2" fmla="*/ 110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10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8" name="Freeform 12"/>
          <p:cNvSpPr>
            <a:spLocks noChangeArrowheads="1"/>
          </p:cNvSpPr>
          <p:nvPr/>
        </p:nvSpPr>
        <p:spPr bwMode="auto">
          <a:xfrm>
            <a:off x="1258888" y="1057275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7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7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9" name="Freeform 13"/>
          <p:cNvSpPr>
            <a:spLocks noChangeArrowheads="1"/>
          </p:cNvSpPr>
          <p:nvPr/>
        </p:nvSpPr>
        <p:spPr bwMode="auto">
          <a:xfrm>
            <a:off x="1296988" y="1103313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0" name="Text Box 14"/>
          <p:cNvSpPr txBox="1">
            <a:spLocks noChangeArrowheads="1"/>
          </p:cNvSpPr>
          <p:nvPr/>
        </p:nvSpPr>
        <p:spPr bwMode="auto">
          <a:xfrm>
            <a:off x="1298575" y="108267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4351" name="Freeform 15"/>
          <p:cNvSpPr>
            <a:spLocks noChangeArrowheads="1"/>
          </p:cNvSpPr>
          <p:nvPr/>
        </p:nvSpPr>
        <p:spPr bwMode="auto">
          <a:xfrm>
            <a:off x="2101850" y="1049338"/>
            <a:ext cx="550863" cy="142875"/>
          </a:xfrm>
          <a:custGeom>
            <a:avLst/>
            <a:gdLst>
              <a:gd name="T0" fmla="*/ 213 w 347"/>
              <a:gd name="T1" fmla="*/ 90 h 90"/>
              <a:gd name="T2" fmla="*/ 347 w 347"/>
              <a:gd name="T3" fmla="*/ 25 h 90"/>
              <a:gd name="T4" fmla="*/ 140 w 347"/>
              <a:gd name="T5" fmla="*/ 0 h 90"/>
              <a:gd name="T6" fmla="*/ 0 w 347"/>
              <a:gd name="T7" fmla="*/ 58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0">
                <a:moveTo>
                  <a:pt x="213" y="90"/>
                </a:moveTo>
                <a:lnTo>
                  <a:pt x="347" y="25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2" name="Freeform 16"/>
          <p:cNvSpPr>
            <a:spLocks noChangeArrowheads="1"/>
          </p:cNvSpPr>
          <p:nvPr/>
        </p:nvSpPr>
        <p:spPr bwMode="auto">
          <a:xfrm>
            <a:off x="2435225" y="1087438"/>
            <a:ext cx="217488" cy="454025"/>
          </a:xfrm>
          <a:custGeom>
            <a:avLst/>
            <a:gdLst>
              <a:gd name="T0" fmla="*/ 7 w 137"/>
              <a:gd name="T1" fmla="*/ 286 h 286"/>
              <a:gd name="T2" fmla="*/ 137 w 137"/>
              <a:gd name="T3" fmla="*/ 189 h 286"/>
              <a:gd name="T4" fmla="*/ 136 w 137"/>
              <a:gd name="T5" fmla="*/ 0 h 286"/>
              <a:gd name="T6" fmla="*/ 0 w 137"/>
              <a:gd name="T7" fmla="*/ 6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7" y="286"/>
                </a:moveTo>
                <a:lnTo>
                  <a:pt x="137" y="189"/>
                </a:lnTo>
                <a:lnTo>
                  <a:pt x="136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3" name="Freeform 17"/>
          <p:cNvSpPr>
            <a:spLocks noChangeArrowheads="1"/>
          </p:cNvSpPr>
          <p:nvPr/>
        </p:nvSpPr>
        <p:spPr bwMode="auto">
          <a:xfrm>
            <a:off x="2098675" y="1143000"/>
            <a:ext cx="338138" cy="422275"/>
          </a:xfrm>
          <a:custGeom>
            <a:avLst/>
            <a:gdLst>
              <a:gd name="T0" fmla="*/ 0 w 213"/>
              <a:gd name="T1" fmla="*/ 0 h 266"/>
              <a:gd name="T2" fmla="*/ 213 w 213"/>
              <a:gd name="T3" fmla="*/ 32 h 266"/>
              <a:gd name="T4" fmla="*/ 213 w 213"/>
              <a:gd name="T5" fmla="*/ 266 h 266"/>
              <a:gd name="T6" fmla="*/ 0 w 213"/>
              <a:gd name="T7" fmla="*/ 228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6">
                <a:moveTo>
                  <a:pt x="0" y="0"/>
                </a:moveTo>
                <a:lnTo>
                  <a:pt x="213" y="32"/>
                </a:lnTo>
                <a:lnTo>
                  <a:pt x="213" y="266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4" name="Freeform 18"/>
          <p:cNvSpPr>
            <a:spLocks noChangeArrowheads="1"/>
          </p:cNvSpPr>
          <p:nvPr/>
        </p:nvSpPr>
        <p:spPr bwMode="auto">
          <a:xfrm>
            <a:off x="2138363" y="119697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5" name="Text Box 19"/>
          <p:cNvSpPr txBox="1">
            <a:spLocks noChangeArrowheads="1"/>
          </p:cNvSpPr>
          <p:nvPr/>
        </p:nvSpPr>
        <p:spPr bwMode="auto">
          <a:xfrm>
            <a:off x="2214563" y="119538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4356" name="Freeform 20"/>
          <p:cNvSpPr>
            <a:spLocks noChangeArrowheads="1"/>
          </p:cNvSpPr>
          <p:nvPr/>
        </p:nvSpPr>
        <p:spPr bwMode="auto">
          <a:xfrm>
            <a:off x="2387600" y="1143000"/>
            <a:ext cx="563563" cy="179388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7" name="Freeform 21"/>
          <p:cNvSpPr>
            <a:spLocks noChangeArrowheads="1"/>
          </p:cNvSpPr>
          <p:nvPr/>
        </p:nvSpPr>
        <p:spPr bwMode="auto">
          <a:xfrm>
            <a:off x="2735263" y="1200150"/>
            <a:ext cx="223837" cy="501650"/>
          </a:xfrm>
          <a:custGeom>
            <a:avLst/>
            <a:gdLst>
              <a:gd name="T0" fmla="*/ 2 w 141"/>
              <a:gd name="T1" fmla="*/ 316 h 316"/>
              <a:gd name="T2" fmla="*/ 141 w 141"/>
              <a:gd name="T3" fmla="*/ 237 h 316"/>
              <a:gd name="T4" fmla="*/ 136 w 141"/>
              <a:gd name="T5" fmla="*/ 0 h 316"/>
              <a:gd name="T6" fmla="*/ 0 w 141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1" h="316">
                <a:moveTo>
                  <a:pt x="2" y="316"/>
                </a:moveTo>
                <a:lnTo>
                  <a:pt x="141" y="237"/>
                </a:lnTo>
                <a:lnTo>
                  <a:pt x="136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8" name="Freeform 22"/>
          <p:cNvSpPr>
            <a:spLocks noChangeArrowheads="1"/>
          </p:cNvSpPr>
          <p:nvPr/>
        </p:nvSpPr>
        <p:spPr bwMode="auto">
          <a:xfrm>
            <a:off x="2387600" y="1249363"/>
            <a:ext cx="347663" cy="454025"/>
          </a:xfrm>
          <a:custGeom>
            <a:avLst/>
            <a:gdLst>
              <a:gd name="T0" fmla="*/ 0 w 219"/>
              <a:gd name="T1" fmla="*/ 0 h 286"/>
              <a:gd name="T2" fmla="*/ 218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8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9" name="Freeform 23"/>
          <p:cNvSpPr>
            <a:spLocks noChangeArrowheads="1"/>
          </p:cNvSpPr>
          <p:nvPr/>
        </p:nvSpPr>
        <p:spPr bwMode="auto">
          <a:xfrm>
            <a:off x="2430463" y="1298575"/>
            <a:ext cx="261937" cy="347663"/>
          </a:xfrm>
          <a:custGeom>
            <a:avLst/>
            <a:gdLst>
              <a:gd name="T0" fmla="*/ 0 w 165"/>
              <a:gd name="T1" fmla="*/ 0 h 219"/>
              <a:gd name="T2" fmla="*/ 164 w 165"/>
              <a:gd name="T3" fmla="*/ 37 h 219"/>
              <a:gd name="T4" fmla="*/ 165 w 165"/>
              <a:gd name="T5" fmla="*/ 219 h 219"/>
              <a:gd name="T6" fmla="*/ 1 w 165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219">
                <a:moveTo>
                  <a:pt x="0" y="0"/>
                </a:moveTo>
                <a:lnTo>
                  <a:pt x="164" y="37"/>
                </a:lnTo>
                <a:lnTo>
                  <a:pt x="165" y="219"/>
                </a:lnTo>
                <a:lnTo>
                  <a:pt x="1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0" name="Text Box 24"/>
          <p:cNvSpPr txBox="1">
            <a:spLocks noChangeArrowheads="1"/>
          </p:cNvSpPr>
          <p:nvPr/>
        </p:nvSpPr>
        <p:spPr bwMode="auto">
          <a:xfrm>
            <a:off x="2476500" y="1327150"/>
            <a:ext cx="169863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4361" name="Freeform 25"/>
          <p:cNvSpPr>
            <a:spLocks noChangeArrowheads="1"/>
          </p:cNvSpPr>
          <p:nvPr/>
        </p:nvSpPr>
        <p:spPr bwMode="auto">
          <a:xfrm>
            <a:off x="1943100" y="1057275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2" name="Freeform 26"/>
          <p:cNvSpPr>
            <a:spLocks noChangeArrowheads="1"/>
          </p:cNvSpPr>
          <p:nvPr/>
        </p:nvSpPr>
        <p:spPr bwMode="auto">
          <a:xfrm>
            <a:off x="1609725" y="1039813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3" name="Freeform 27"/>
          <p:cNvSpPr>
            <a:spLocks noChangeArrowheads="1"/>
          </p:cNvSpPr>
          <p:nvPr/>
        </p:nvSpPr>
        <p:spPr bwMode="auto">
          <a:xfrm>
            <a:off x="1612900" y="1139825"/>
            <a:ext cx="334963" cy="373063"/>
          </a:xfrm>
          <a:custGeom>
            <a:avLst/>
            <a:gdLst>
              <a:gd name="T0" fmla="*/ 0 w 211"/>
              <a:gd name="T1" fmla="*/ 0 h 235"/>
              <a:gd name="T2" fmla="*/ 207 w 211"/>
              <a:gd name="T3" fmla="*/ 12 h 235"/>
              <a:gd name="T4" fmla="*/ 211 w 211"/>
              <a:gd name="T5" fmla="*/ 235 h 235"/>
              <a:gd name="T6" fmla="*/ 2 w 211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5">
                <a:moveTo>
                  <a:pt x="0" y="0"/>
                </a:moveTo>
                <a:lnTo>
                  <a:pt x="207" y="12"/>
                </a:lnTo>
                <a:lnTo>
                  <a:pt x="211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4" name="Freeform 28"/>
          <p:cNvSpPr>
            <a:spLocks noChangeArrowheads="1"/>
          </p:cNvSpPr>
          <p:nvPr/>
        </p:nvSpPr>
        <p:spPr bwMode="auto">
          <a:xfrm>
            <a:off x="1651000" y="1189038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5" name="Text Box 29"/>
          <p:cNvSpPr txBox="1">
            <a:spLocks noChangeArrowheads="1"/>
          </p:cNvSpPr>
          <p:nvPr/>
        </p:nvSpPr>
        <p:spPr bwMode="auto">
          <a:xfrm>
            <a:off x="1971675" y="1139825"/>
            <a:ext cx="7620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4366" name="Text Box 30"/>
          <p:cNvSpPr txBox="1">
            <a:spLocks noChangeArrowheads="1"/>
          </p:cNvSpPr>
          <p:nvPr/>
        </p:nvSpPr>
        <p:spPr bwMode="auto">
          <a:xfrm>
            <a:off x="1690688" y="1166813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4367" name="Freeform 31"/>
          <p:cNvSpPr>
            <a:spLocks noChangeArrowheads="1"/>
          </p:cNvSpPr>
          <p:nvPr/>
        </p:nvSpPr>
        <p:spPr bwMode="auto">
          <a:xfrm>
            <a:off x="1131888" y="601663"/>
            <a:ext cx="484187" cy="98425"/>
          </a:xfrm>
          <a:custGeom>
            <a:avLst/>
            <a:gdLst>
              <a:gd name="T0" fmla="*/ 220 w 305"/>
              <a:gd name="T1" fmla="*/ 62 h 62"/>
              <a:gd name="T2" fmla="*/ 305 w 305"/>
              <a:gd name="T3" fmla="*/ 6 h 62"/>
              <a:gd name="T4" fmla="*/ 102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20" y="62"/>
                </a:moveTo>
                <a:lnTo>
                  <a:pt x="305" y="6"/>
                </a:lnTo>
                <a:lnTo>
                  <a:pt x="102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8" name="Freeform 32"/>
          <p:cNvSpPr>
            <a:spLocks noChangeArrowheads="1"/>
          </p:cNvSpPr>
          <p:nvPr/>
        </p:nvSpPr>
        <p:spPr bwMode="auto">
          <a:xfrm>
            <a:off x="1455738" y="615950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4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9" name="Freeform 33"/>
          <p:cNvSpPr>
            <a:spLocks noChangeArrowheads="1"/>
          </p:cNvSpPr>
          <p:nvPr/>
        </p:nvSpPr>
        <p:spPr bwMode="auto">
          <a:xfrm>
            <a:off x="1128713" y="682625"/>
            <a:ext cx="330200" cy="366713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1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0" name="Freeform 34"/>
          <p:cNvSpPr>
            <a:spLocks noChangeArrowheads="1"/>
          </p:cNvSpPr>
          <p:nvPr/>
        </p:nvSpPr>
        <p:spPr bwMode="auto">
          <a:xfrm>
            <a:off x="1166813" y="725488"/>
            <a:ext cx="255587" cy="279400"/>
          </a:xfrm>
          <a:custGeom>
            <a:avLst/>
            <a:gdLst>
              <a:gd name="T0" fmla="*/ 0 w 161"/>
              <a:gd name="T1" fmla="*/ 0 h 176"/>
              <a:gd name="T2" fmla="*/ 161 w 161"/>
              <a:gd name="T3" fmla="*/ 7 h 176"/>
              <a:gd name="T4" fmla="*/ 161 w 161"/>
              <a:gd name="T5" fmla="*/ 176 h 176"/>
              <a:gd name="T6" fmla="*/ 0 w 161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6">
                <a:moveTo>
                  <a:pt x="0" y="0"/>
                </a:moveTo>
                <a:lnTo>
                  <a:pt x="161" y="7"/>
                </a:lnTo>
                <a:lnTo>
                  <a:pt x="161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1" name="Text Box 35"/>
          <p:cNvSpPr txBox="1">
            <a:spLocks noChangeArrowheads="1"/>
          </p:cNvSpPr>
          <p:nvPr/>
        </p:nvSpPr>
        <p:spPr bwMode="auto">
          <a:xfrm>
            <a:off x="1220788" y="709613"/>
            <a:ext cx="107950" cy="311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4372" name="Freeform 36"/>
          <p:cNvSpPr>
            <a:spLocks noChangeArrowheads="1"/>
          </p:cNvSpPr>
          <p:nvPr/>
        </p:nvSpPr>
        <p:spPr bwMode="auto">
          <a:xfrm>
            <a:off x="1538288" y="617538"/>
            <a:ext cx="493712" cy="100012"/>
          </a:xfrm>
          <a:custGeom>
            <a:avLst/>
            <a:gdLst>
              <a:gd name="T0" fmla="*/ 219 w 311"/>
              <a:gd name="T1" fmla="*/ 63 h 63"/>
              <a:gd name="T2" fmla="*/ 311 w 311"/>
              <a:gd name="T3" fmla="*/ 5 h 63"/>
              <a:gd name="T4" fmla="*/ 102 w 311"/>
              <a:gd name="T5" fmla="*/ 0 h 63"/>
              <a:gd name="T6" fmla="*/ 0 w 311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19" y="63"/>
                </a:moveTo>
                <a:lnTo>
                  <a:pt x="311" y="5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3" name="Freeform 37"/>
          <p:cNvSpPr>
            <a:spLocks noChangeArrowheads="1"/>
          </p:cNvSpPr>
          <p:nvPr/>
        </p:nvSpPr>
        <p:spPr bwMode="auto">
          <a:xfrm>
            <a:off x="1873250" y="62547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1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1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4" name="Freeform 38"/>
          <p:cNvSpPr>
            <a:spLocks noChangeArrowheads="1"/>
          </p:cNvSpPr>
          <p:nvPr/>
        </p:nvSpPr>
        <p:spPr bwMode="auto">
          <a:xfrm>
            <a:off x="1527175" y="700088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1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5" name="Freeform 39"/>
          <p:cNvSpPr>
            <a:spLocks noChangeArrowheads="1"/>
          </p:cNvSpPr>
          <p:nvPr/>
        </p:nvSpPr>
        <p:spPr bwMode="auto">
          <a:xfrm>
            <a:off x="1568450" y="741363"/>
            <a:ext cx="271463" cy="292100"/>
          </a:xfrm>
          <a:custGeom>
            <a:avLst/>
            <a:gdLst>
              <a:gd name="T0" fmla="*/ 3 w 171"/>
              <a:gd name="T1" fmla="*/ 0 h 184"/>
              <a:gd name="T2" fmla="*/ 171 w 171"/>
              <a:gd name="T3" fmla="*/ 9 h 184"/>
              <a:gd name="T4" fmla="*/ 167 w 171"/>
              <a:gd name="T5" fmla="*/ 184 h 184"/>
              <a:gd name="T6" fmla="*/ 0 w 171"/>
              <a:gd name="T7" fmla="*/ 173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4">
                <a:moveTo>
                  <a:pt x="3" y="0"/>
                </a:moveTo>
                <a:lnTo>
                  <a:pt x="171" y="9"/>
                </a:lnTo>
                <a:lnTo>
                  <a:pt x="167" y="184"/>
                </a:lnTo>
                <a:lnTo>
                  <a:pt x="0" y="173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6" name="Text Box 40"/>
          <p:cNvSpPr txBox="1">
            <a:spLocks noChangeArrowheads="1"/>
          </p:cNvSpPr>
          <p:nvPr/>
        </p:nvSpPr>
        <p:spPr bwMode="auto">
          <a:xfrm>
            <a:off x="1609725" y="730250"/>
            <a:ext cx="1841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4377" name="Freeform 41"/>
          <p:cNvSpPr>
            <a:spLocks noChangeArrowheads="1"/>
          </p:cNvSpPr>
          <p:nvPr/>
        </p:nvSpPr>
        <p:spPr bwMode="auto">
          <a:xfrm>
            <a:off x="1938338" y="776288"/>
            <a:ext cx="363537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8" name="Freeform 42"/>
          <p:cNvSpPr>
            <a:spLocks noChangeArrowheads="1"/>
          </p:cNvSpPr>
          <p:nvPr/>
        </p:nvSpPr>
        <p:spPr bwMode="auto">
          <a:xfrm>
            <a:off x="1984375" y="823913"/>
            <a:ext cx="274638" cy="271462"/>
          </a:xfrm>
          <a:custGeom>
            <a:avLst/>
            <a:gdLst>
              <a:gd name="T0" fmla="*/ 0 w 173"/>
              <a:gd name="T1" fmla="*/ 3 h 171"/>
              <a:gd name="T2" fmla="*/ 172 w 173"/>
              <a:gd name="T3" fmla="*/ 0 h 171"/>
              <a:gd name="T4" fmla="*/ 173 w 173"/>
              <a:gd name="T5" fmla="*/ 171 h 171"/>
              <a:gd name="T6" fmla="*/ 3 w 173"/>
              <a:gd name="T7" fmla="*/ 171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2" y="0"/>
                </a:lnTo>
                <a:lnTo>
                  <a:pt x="173" y="171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9" name="Freeform 43"/>
          <p:cNvSpPr>
            <a:spLocks noChangeArrowheads="1"/>
          </p:cNvSpPr>
          <p:nvPr/>
        </p:nvSpPr>
        <p:spPr bwMode="auto">
          <a:xfrm>
            <a:off x="1939925" y="71437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80" name="Text Box 44"/>
          <p:cNvSpPr txBox="1">
            <a:spLocks noChangeArrowheads="1"/>
          </p:cNvSpPr>
          <p:nvPr/>
        </p:nvSpPr>
        <p:spPr bwMode="auto">
          <a:xfrm>
            <a:off x="1987550" y="803275"/>
            <a:ext cx="261938" cy="315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4381" name="Text Box 45"/>
          <p:cNvSpPr txBox="1">
            <a:spLocks noChangeArrowheads="1"/>
          </p:cNvSpPr>
          <p:nvPr/>
        </p:nvSpPr>
        <p:spPr bwMode="auto">
          <a:xfrm>
            <a:off x="3040063" y="48577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Source and Reference material</a:t>
            </a:r>
          </a:p>
        </p:txBody>
      </p:sp>
      <p:sp>
        <p:nvSpPr>
          <p:cNvPr id="14382" name="Text Box 46"/>
          <p:cNvSpPr txBox="1">
            <a:spLocks noChangeArrowheads="1"/>
          </p:cNvSpPr>
          <p:nvPr/>
        </p:nvSpPr>
        <p:spPr bwMode="auto">
          <a:xfrm>
            <a:off x="1441450" y="2244725"/>
            <a:ext cx="4337050" cy="5803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All Source Code is in CMVC.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family =  wstcp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component = os2installc 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release = os2apps32  or os2apps32nls Design documentation is in CMVC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family =  wstcp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component = os2design 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release = os2apps32   </a:t>
            </a:r>
            <a:r>
              <a:rPr lang="en-US" altLang="es-EC" sz="2000" b="1">
                <a:solidFill>
                  <a:srgbClr val="000000"/>
                </a:solidFill>
                <a:latin typeface="GillSans" charset="0"/>
              </a:rPr>
              <a:t>   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Line 3"/>
          <p:cNvSpPr>
            <a:spLocks noChangeShapeType="1"/>
          </p:cNvSpPr>
          <p:nvPr/>
        </p:nvSpPr>
        <p:spPr bwMode="auto">
          <a:xfrm flipV="1">
            <a:off x="1027113" y="1476375"/>
            <a:ext cx="1587" cy="792162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6" name="Line 4"/>
          <p:cNvSpPr>
            <a:spLocks noChangeShapeType="1"/>
          </p:cNvSpPr>
          <p:nvPr/>
        </p:nvSpPr>
        <p:spPr bwMode="auto">
          <a:xfrm flipH="1">
            <a:off x="2998788" y="1446213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7" name="Freeform 5"/>
          <p:cNvSpPr>
            <a:spLocks noChangeArrowheads="1"/>
          </p:cNvSpPr>
          <p:nvPr/>
        </p:nvSpPr>
        <p:spPr bwMode="auto">
          <a:xfrm>
            <a:off x="1190625" y="965200"/>
            <a:ext cx="147638" cy="455613"/>
          </a:xfrm>
          <a:custGeom>
            <a:avLst/>
            <a:gdLst>
              <a:gd name="T0" fmla="*/ 2 w 93"/>
              <a:gd name="T1" fmla="*/ 287 h 287"/>
              <a:gd name="T2" fmla="*/ 93 w 93"/>
              <a:gd name="T3" fmla="*/ 216 h 287"/>
              <a:gd name="T4" fmla="*/ 93 w 93"/>
              <a:gd name="T5" fmla="*/ 0 h 287"/>
              <a:gd name="T6" fmla="*/ 0 w 93"/>
              <a:gd name="T7" fmla="*/ 65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7">
                <a:moveTo>
                  <a:pt x="2" y="287"/>
                </a:moveTo>
                <a:lnTo>
                  <a:pt x="93" y="216"/>
                </a:lnTo>
                <a:lnTo>
                  <a:pt x="93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8" name="Freeform 6"/>
          <p:cNvSpPr>
            <a:spLocks noChangeArrowheads="1"/>
          </p:cNvSpPr>
          <p:nvPr/>
        </p:nvSpPr>
        <p:spPr bwMode="auto">
          <a:xfrm>
            <a:off x="850900" y="1041400"/>
            <a:ext cx="341313" cy="381000"/>
          </a:xfrm>
          <a:custGeom>
            <a:avLst/>
            <a:gdLst>
              <a:gd name="T0" fmla="*/ 0 w 215"/>
              <a:gd name="T1" fmla="*/ 0 h 240"/>
              <a:gd name="T2" fmla="*/ 215 w 215"/>
              <a:gd name="T3" fmla="*/ 17 h 240"/>
              <a:gd name="T4" fmla="*/ 215 w 215"/>
              <a:gd name="T5" fmla="*/ 240 h 240"/>
              <a:gd name="T6" fmla="*/ 0 w 215"/>
              <a:gd name="T7" fmla="*/ 217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40">
                <a:moveTo>
                  <a:pt x="0" y="0"/>
                </a:moveTo>
                <a:lnTo>
                  <a:pt x="215" y="17"/>
                </a:lnTo>
                <a:lnTo>
                  <a:pt x="215" y="240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9" name="Freeform 7"/>
          <p:cNvSpPr>
            <a:spLocks noChangeArrowheads="1"/>
          </p:cNvSpPr>
          <p:nvPr/>
        </p:nvSpPr>
        <p:spPr bwMode="auto">
          <a:xfrm>
            <a:off x="887413" y="1085850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0" name="Freeform 8"/>
          <p:cNvSpPr>
            <a:spLocks noChangeArrowheads="1"/>
          </p:cNvSpPr>
          <p:nvPr/>
        </p:nvSpPr>
        <p:spPr bwMode="auto">
          <a:xfrm>
            <a:off x="855663" y="947738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1" name="Text Box 9"/>
          <p:cNvSpPr txBox="1">
            <a:spLocks noChangeArrowheads="1"/>
          </p:cNvSpPr>
          <p:nvPr/>
        </p:nvSpPr>
        <p:spPr bwMode="auto">
          <a:xfrm>
            <a:off x="927100" y="1073150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3082" name="Freeform 10"/>
          <p:cNvSpPr>
            <a:spLocks noChangeArrowheads="1"/>
          </p:cNvSpPr>
          <p:nvPr/>
        </p:nvSpPr>
        <p:spPr bwMode="auto">
          <a:xfrm>
            <a:off x="1268413" y="971550"/>
            <a:ext cx="469900" cy="133350"/>
          </a:xfrm>
          <a:custGeom>
            <a:avLst/>
            <a:gdLst>
              <a:gd name="T0" fmla="*/ 182 w 296"/>
              <a:gd name="T1" fmla="*/ 84 h 84"/>
              <a:gd name="T2" fmla="*/ 296 w 296"/>
              <a:gd name="T3" fmla="*/ 24 h 84"/>
              <a:gd name="T4" fmla="*/ 118 w 296"/>
              <a:gd name="T5" fmla="*/ 0 h 84"/>
              <a:gd name="T6" fmla="*/ 0 w 296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4">
                <a:moveTo>
                  <a:pt x="182" y="84"/>
                </a:moveTo>
                <a:lnTo>
                  <a:pt x="296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3" name="Freeform 11"/>
          <p:cNvSpPr>
            <a:spLocks noChangeArrowheads="1"/>
          </p:cNvSpPr>
          <p:nvPr/>
        </p:nvSpPr>
        <p:spPr bwMode="auto">
          <a:xfrm>
            <a:off x="1539875" y="1012825"/>
            <a:ext cx="195263" cy="423863"/>
          </a:xfrm>
          <a:custGeom>
            <a:avLst/>
            <a:gdLst>
              <a:gd name="T0" fmla="*/ 0 w 123"/>
              <a:gd name="T1" fmla="*/ 267 h 267"/>
              <a:gd name="T2" fmla="*/ 110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10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4" name="Freeform 12"/>
          <p:cNvSpPr>
            <a:spLocks noChangeArrowheads="1"/>
          </p:cNvSpPr>
          <p:nvPr/>
        </p:nvSpPr>
        <p:spPr bwMode="auto">
          <a:xfrm>
            <a:off x="1258888" y="1057275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7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7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5" name="Freeform 13"/>
          <p:cNvSpPr>
            <a:spLocks noChangeArrowheads="1"/>
          </p:cNvSpPr>
          <p:nvPr/>
        </p:nvSpPr>
        <p:spPr bwMode="auto">
          <a:xfrm>
            <a:off x="1296988" y="1103313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6" name="Text Box 14"/>
          <p:cNvSpPr txBox="1">
            <a:spLocks noChangeArrowheads="1"/>
          </p:cNvSpPr>
          <p:nvPr/>
        </p:nvSpPr>
        <p:spPr bwMode="auto">
          <a:xfrm>
            <a:off x="1298575" y="108267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3087" name="Freeform 15"/>
          <p:cNvSpPr>
            <a:spLocks noChangeArrowheads="1"/>
          </p:cNvSpPr>
          <p:nvPr/>
        </p:nvSpPr>
        <p:spPr bwMode="auto">
          <a:xfrm>
            <a:off x="2101850" y="1049338"/>
            <a:ext cx="550863" cy="142875"/>
          </a:xfrm>
          <a:custGeom>
            <a:avLst/>
            <a:gdLst>
              <a:gd name="T0" fmla="*/ 213 w 347"/>
              <a:gd name="T1" fmla="*/ 90 h 90"/>
              <a:gd name="T2" fmla="*/ 347 w 347"/>
              <a:gd name="T3" fmla="*/ 25 h 90"/>
              <a:gd name="T4" fmla="*/ 140 w 347"/>
              <a:gd name="T5" fmla="*/ 0 h 90"/>
              <a:gd name="T6" fmla="*/ 0 w 347"/>
              <a:gd name="T7" fmla="*/ 58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0">
                <a:moveTo>
                  <a:pt x="213" y="90"/>
                </a:moveTo>
                <a:lnTo>
                  <a:pt x="347" y="25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8" name="Freeform 16"/>
          <p:cNvSpPr>
            <a:spLocks noChangeArrowheads="1"/>
          </p:cNvSpPr>
          <p:nvPr/>
        </p:nvSpPr>
        <p:spPr bwMode="auto">
          <a:xfrm>
            <a:off x="2435225" y="1087438"/>
            <a:ext cx="217488" cy="454025"/>
          </a:xfrm>
          <a:custGeom>
            <a:avLst/>
            <a:gdLst>
              <a:gd name="T0" fmla="*/ 7 w 137"/>
              <a:gd name="T1" fmla="*/ 286 h 286"/>
              <a:gd name="T2" fmla="*/ 137 w 137"/>
              <a:gd name="T3" fmla="*/ 189 h 286"/>
              <a:gd name="T4" fmla="*/ 136 w 137"/>
              <a:gd name="T5" fmla="*/ 0 h 286"/>
              <a:gd name="T6" fmla="*/ 0 w 137"/>
              <a:gd name="T7" fmla="*/ 6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7" y="286"/>
                </a:moveTo>
                <a:lnTo>
                  <a:pt x="137" y="189"/>
                </a:lnTo>
                <a:lnTo>
                  <a:pt x="136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9" name="Freeform 17"/>
          <p:cNvSpPr>
            <a:spLocks noChangeArrowheads="1"/>
          </p:cNvSpPr>
          <p:nvPr/>
        </p:nvSpPr>
        <p:spPr bwMode="auto">
          <a:xfrm>
            <a:off x="2098675" y="1143000"/>
            <a:ext cx="338138" cy="422275"/>
          </a:xfrm>
          <a:custGeom>
            <a:avLst/>
            <a:gdLst>
              <a:gd name="T0" fmla="*/ 0 w 213"/>
              <a:gd name="T1" fmla="*/ 0 h 266"/>
              <a:gd name="T2" fmla="*/ 213 w 213"/>
              <a:gd name="T3" fmla="*/ 32 h 266"/>
              <a:gd name="T4" fmla="*/ 213 w 213"/>
              <a:gd name="T5" fmla="*/ 266 h 266"/>
              <a:gd name="T6" fmla="*/ 0 w 213"/>
              <a:gd name="T7" fmla="*/ 228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6">
                <a:moveTo>
                  <a:pt x="0" y="0"/>
                </a:moveTo>
                <a:lnTo>
                  <a:pt x="213" y="32"/>
                </a:lnTo>
                <a:lnTo>
                  <a:pt x="213" y="266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0" name="Freeform 18"/>
          <p:cNvSpPr>
            <a:spLocks noChangeArrowheads="1"/>
          </p:cNvSpPr>
          <p:nvPr/>
        </p:nvSpPr>
        <p:spPr bwMode="auto">
          <a:xfrm>
            <a:off x="2138363" y="119697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1" name="Text Box 19"/>
          <p:cNvSpPr txBox="1">
            <a:spLocks noChangeArrowheads="1"/>
          </p:cNvSpPr>
          <p:nvPr/>
        </p:nvSpPr>
        <p:spPr bwMode="auto">
          <a:xfrm>
            <a:off x="2214563" y="119538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3092" name="Freeform 20"/>
          <p:cNvSpPr>
            <a:spLocks noChangeArrowheads="1"/>
          </p:cNvSpPr>
          <p:nvPr/>
        </p:nvSpPr>
        <p:spPr bwMode="auto">
          <a:xfrm>
            <a:off x="2387600" y="1143000"/>
            <a:ext cx="563563" cy="179388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3" name="Freeform 21"/>
          <p:cNvSpPr>
            <a:spLocks noChangeArrowheads="1"/>
          </p:cNvSpPr>
          <p:nvPr/>
        </p:nvSpPr>
        <p:spPr bwMode="auto">
          <a:xfrm>
            <a:off x="2735263" y="1200150"/>
            <a:ext cx="223837" cy="501650"/>
          </a:xfrm>
          <a:custGeom>
            <a:avLst/>
            <a:gdLst>
              <a:gd name="T0" fmla="*/ 2 w 141"/>
              <a:gd name="T1" fmla="*/ 316 h 316"/>
              <a:gd name="T2" fmla="*/ 141 w 141"/>
              <a:gd name="T3" fmla="*/ 237 h 316"/>
              <a:gd name="T4" fmla="*/ 136 w 141"/>
              <a:gd name="T5" fmla="*/ 0 h 316"/>
              <a:gd name="T6" fmla="*/ 0 w 141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1" h="316">
                <a:moveTo>
                  <a:pt x="2" y="316"/>
                </a:moveTo>
                <a:lnTo>
                  <a:pt x="141" y="237"/>
                </a:lnTo>
                <a:lnTo>
                  <a:pt x="136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4" name="Freeform 22"/>
          <p:cNvSpPr>
            <a:spLocks noChangeArrowheads="1"/>
          </p:cNvSpPr>
          <p:nvPr/>
        </p:nvSpPr>
        <p:spPr bwMode="auto">
          <a:xfrm>
            <a:off x="2387600" y="1249363"/>
            <a:ext cx="347663" cy="454025"/>
          </a:xfrm>
          <a:custGeom>
            <a:avLst/>
            <a:gdLst>
              <a:gd name="T0" fmla="*/ 0 w 219"/>
              <a:gd name="T1" fmla="*/ 0 h 286"/>
              <a:gd name="T2" fmla="*/ 218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8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5" name="Freeform 23"/>
          <p:cNvSpPr>
            <a:spLocks noChangeArrowheads="1"/>
          </p:cNvSpPr>
          <p:nvPr/>
        </p:nvSpPr>
        <p:spPr bwMode="auto">
          <a:xfrm>
            <a:off x="2430463" y="1298575"/>
            <a:ext cx="261937" cy="347663"/>
          </a:xfrm>
          <a:custGeom>
            <a:avLst/>
            <a:gdLst>
              <a:gd name="T0" fmla="*/ 0 w 165"/>
              <a:gd name="T1" fmla="*/ 0 h 219"/>
              <a:gd name="T2" fmla="*/ 164 w 165"/>
              <a:gd name="T3" fmla="*/ 37 h 219"/>
              <a:gd name="T4" fmla="*/ 165 w 165"/>
              <a:gd name="T5" fmla="*/ 219 h 219"/>
              <a:gd name="T6" fmla="*/ 1 w 165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219">
                <a:moveTo>
                  <a:pt x="0" y="0"/>
                </a:moveTo>
                <a:lnTo>
                  <a:pt x="164" y="37"/>
                </a:lnTo>
                <a:lnTo>
                  <a:pt x="165" y="219"/>
                </a:lnTo>
                <a:lnTo>
                  <a:pt x="1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6" name="Text Box 24"/>
          <p:cNvSpPr txBox="1">
            <a:spLocks noChangeArrowheads="1"/>
          </p:cNvSpPr>
          <p:nvPr/>
        </p:nvSpPr>
        <p:spPr bwMode="auto">
          <a:xfrm>
            <a:off x="2476500" y="1327150"/>
            <a:ext cx="169863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3097" name="Freeform 25"/>
          <p:cNvSpPr>
            <a:spLocks noChangeArrowheads="1"/>
          </p:cNvSpPr>
          <p:nvPr/>
        </p:nvSpPr>
        <p:spPr bwMode="auto">
          <a:xfrm>
            <a:off x="1943100" y="1057275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8" name="Freeform 26"/>
          <p:cNvSpPr>
            <a:spLocks noChangeArrowheads="1"/>
          </p:cNvSpPr>
          <p:nvPr/>
        </p:nvSpPr>
        <p:spPr bwMode="auto">
          <a:xfrm>
            <a:off x="1609725" y="1039813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9" name="Freeform 27"/>
          <p:cNvSpPr>
            <a:spLocks noChangeArrowheads="1"/>
          </p:cNvSpPr>
          <p:nvPr/>
        </p:nvSpPr>
        <p:spPr bwMode="auto">
          <a:xfrm>
            <a:off x="1612900" y="1139825"/>
            <a:ext cx="334963" cy="373063"/>
          </a:xfrm>
          <a:custGeom>
            <a:avLst/>
            <a:gdLst>
              <a:gd name="T0" fmla="*/ 0 w 211"/>
              <a:gd name="T1" fmla="*/ 0 h 235"/>
              <a:gd name="T2" fmla="*/ 207 w 211"/>
              <a:gd name="T3" fmla="*/ 12 h 235"/>
              <a:gd name="T4" fmla="*/ 211 w 211"/>
              <a:gd name="T5" fmla="*/ 235 h 235"/>
              <a:gd name="T6" fmla="*/ 2 w 211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5">
                <a:moveTo>
                  <a:pt x="0" y="0"/>
                </a:moveTo>
                <a:lnTo>
                  <a:pt x="207" y="12"/>
                </a:lnTo>
                <a:lnTo>
                  <a:pt x="211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0" name="Freeform 28"/>
          <p:cNvSpPr>
            <a:spLocks noChangeArrowheads="1"/>
          </p:cNvSpPr>
          <p:nvPr/>
        </p:nvSpPr>
        <p:spPr bwMode="auto">
          <a:xfrm>
            <a:off x="1651000" y="1189038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1" name="Text Box 29"/>
          <p:cNvSpPr txBox="1">
            <a:spLocks noChangeArrowheads="1"/>
          </p:cNvSpPr>
          <p:nvPr/>
        </p:nvSpPr>
        <p:spPr bwMode="auto">
          <a:xfrm>
            <a:off x="1971675" y="1139825"/>
            <a:ext cx="7620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3102" name="Text Box 30"/>
          <p:cNvSpPr txBox="1">
            <a:spLocks noChangeArrowheads="1"/>
          </p:cNvSpPr>
          <p:nvPr/>
        </p:nvSpPr>
        <p:spPr bwMode="auto">
          <a:xfrm>
            <a:off x="1690688" y="1166813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3103" name="Freeform 31"/>
          <p:cNvSpPr>
            <a:spLocks noChangeArrowheads="1"/>
          </p:cNvSpPr>
          <p:nvPr/>
        </p:nvSpPr>
        <p:spPr bwMode="auto">
          <a:xfrm>
            <a:off x="1131888" y="601663"/>
            <a:ext cx="484187" cy="98425"/>
          </a:xfrm>
          <a:custGeom>
            <a:avLst/>
            <a:gdLst>
              <a:gd name="T0" fmla="*/ 220 w 305"/>
              <a:gd name="T1" fmla="*/ 62 h 62"/>
              <a:gd name="T2" fmla="*/ 305 w 305"/>
              <a:gd name="T3" fmla="*/ 6 h 62"/>
              <a:gd name="T4" fmla="*/ 102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20" y="62"/>
                </a:moveTo>
                <a:lnTo>
                  <a:pt x="305" y="6"/>
                </a:lnTo>
                <a:lnTo>
                  <a:pt x="102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4" name="Freeform 32"/>
          <p:cNvSpPr>
            <a:spLocks noChangeArrowheads="1"/>
          </p:cNvSpPr>
          <p:nvPr/>
        </p:nvSpPr>
        <p:spPr bwMode="auto">
          <a:xfrm>
            <a:off x="1455738" y="615950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4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5" name="Freeform 33"/>
          <p:cNvSpPr>
            <a:spLocks noChangeArrowheads="1"/>
          </p:cNvSpPr>
          <p:nvPr/>
        </p:nvSpPr>
        <p:spPr bwMode="auto">
          <a:xfrm>
            <a:off x="1128713" y="682625"/>
            <a:ext cx="330200" cy="366713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1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6" name="Freeform 34"/>
          <p:cNvSpPr>
            <a:spLocks noChangeArrowheads="1"/>
          </p:cNvSpPr>
          <p:nvPr/>
        </p:nvSpPr>
        <p:spPr bwMode="auto">
          <a:xfrm>
            <a:off x="1166813" y="725488"/>
            <a:ext cx="255587" cy="279400"/>
          </a:xfrm>
          <a:custGeom>
            <a:avLst/>
            <a:gdLst>
              <a:gd name="T0" fmla="*/ 0 w 161"/>
              <a:gd name="T1" fmla="*/ 0 h 176"/>
              <a:gd name="T2" fmla="*/ 161 w 161"/>
              <a:gd name="T3" fmla="*/ 7 h 176"/>
              <a:gd name="T4" fmla="*/ 161 w 161"/>
              <a:gd name="T5" fmla="*/ 176 h 176"/>
              <a:gd name="T6" fmla="*/ 0 w 161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6">
                <a:moveTo>
                  <a:pt x="0" y="0"/>
                </a:moveTo>
                <a:lnTo>
                  <a:pt x="161" y="7"/>
                </a:lnTo>
                <a:lnTo>
                  <a:pt x="161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7" name="Text Box 35"/>
          <p:cNvSpPr txBox="1">
            <a:spLocks noChangeArrowheads="1"/>
          </p:cNvSpPr>
          <p:nvPr/>
        </p:nvSpPr>
        <p:spPr bwMode="auto">
          <a:xfrm>
            <a:off x="1220788" y="709613"/>
            <a:ext cx="107950" cy="311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3108" name="Freeform 36"/>
          <p:cNvSpPr>
            <a:spLocks noChangeArrowheads="1"/>
          </p:cNvSpPr>
          <p:nvPr/>
        </p:nvSpPr>
        <p:spPr bwMode="auto">
          <a:xfrm>
            <a:off x="1538288" y="617538"/>
            <a:ext cx="493712" cy="100012"/>
          </a:xfrm>
          <a:custGeom>
            <a:avLst/>
            <a:gdLst>
              <a:gd name="T0" fmla="*/ 219 w 311"/>
              <a:gd name="T1" fmla="*/ 63 h 63"/>
              <a:gd name="T2" fmla="*/ 311 w 311"/>
              <a:gd name="T3" fmla="*/ 5 h 63"/>
              <a:gd name="T4" fmla="*/ 102 w 311"/>
              <a:gd name="T5" fmla="*/ 0 h 63"/>
              <a:gd name="T6" fmla="*/ 0 w 311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19" y="63"/>
                </a:moveTo>
                <a:lnTo>
                  <a:pt x="311" y="5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9" name="Freeform 37"/>
          <p:cNvSpPr>
            <a:spLocks noChangeArrowheads="1"/>
          </p:cNvSpPr>
          <p:nvPr/>
        </p:nvSpPr>
        <p:spPr bwMode="auto">
          <a:xfrm>
            <a:off x="1873250" y="62547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1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1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0" name="Freeform 38"/>
          <p:cNvSpPr>
            <a:spLocks noChangeArrowheads="1"/>
          </p:cNvSpPr>
          <p:nvPr/>
        </p:nvSpPr>
        <p:spPr bwMode="auto">
          <a:xfrm>
            <a:off x="1527175" y="700088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1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1" name="Freeform 39"/>
          <p:cNvSpPr>
            <a:spLocks noChangeArrowheads="1"/>
          </p:cNvSpPr>
          <p:nvPr/>
        </p:nvSpPr>
        <p:spPr bwMode="auto">
          <a:xfrm>
            <a:off x="1568450" y="741363"/>
            <a:ext cx="271463" cy="292100"/>
          </a:xfrm>
          <a:custGeom>
            <a:avLst/>
            <a:gdLst>
              <a:gd name="T0" fmla="*/ 3 w 171"/>
              <a:gd name="T1" fmla="*/ 0 h 184"/>
              <a:gd name="T2" fmla="*/ 171 w 171"/>
              <a:gd name="T3" fmla="*/ 9 h 184"/>
              <a:gd name="T4" fmla="*/ 167 w 171"/>
              <a:gd name="T5" fmla="*/ 184 h 184"/>
              <a:gd name="T6" fmla="*/ 0 w 171"/>
              <a:gd name="T7" fmla="*/ 173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4">
                <a:moveTo>
                  <a:pt x="3" y="0"/>
                </a:moveTo>
                <a:lnTo>
                  <a:pt x="171" y="9"/>
                </a:lnTo>
                <a:lnTo>
                  <a:pt x="167" y="184"/>
                </a:lnTo>
                <a:lnTo>
                  <a:pt x="0" y="173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2" name="Text Box 40"/>
          <p:cNvSpPr txBox="1">
            <a:spLocks noChangeArrowheads="1"/>
          </p:cNvSpPr>
          <p:nvPr/>
        </p:nvSpPr>
        <p:spPr bwMode="auto">
          <a:xfrm>
            <a:off x="1609725" y="730250"/>
            <a:ext cx="1841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3113" name="Freeform 41"/>
          <p:cNvSpPr>
            <a:spLocks noChangeArrowheads="1"/>
          </p:cNvSpPr>
          <p:nvPr/>
        </p:nvSpPr>
        <p:spPr bwMode="auto">
          <a:xfrm>
            <a:off x="1938338" y="776288"/>
            <a:ext cx="363537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4" name="Freeform 42"/>
          <p:cNvSpPr>
            <a:spLocks noChangeArrowheads="1"/>
          </p:cNvSpPr>
          <p:nvPr/>
        </p:nvSpPr>
        <p:spPr bwMode="auto">
          <a:xfrm>
            <a:off x="1984375" y="823913"/>
            <a:ext cx="274638" cy="271462"/>
          </a:xfrm>
          <a:custGeom>
            <a:avLst/>
            <a:gdLst>
              <a:gd name="T0" fmla="*/ 0 w 173"/>
              <a:gd name="T1" fmla="*/ 3 h 171"/>
              <a:gd name="T2" fmla="*/ 172 w 173"/>
              <a:gd name="T3" fmla="*/ 0 h 171"/>
              <a:gd name="T4" fmla="*/ 173 w 173"/>
              <a:gd name="T5" fmla="*/ 171 h 171"/>
              <a:gd name="T6" fmla="*/ 3 w 173"/>
              <a:gd name="T7" fmla="*/ 171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2" y="0"/>
                </a:lnTo>
                <a:lnTo>
                  <a:pt x="173" y="171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5" name="Freeform 43"/>
          <p:cNvSpPr>
            <a:spLocks noChangeArrowheads="1"/>
          </p:cNvSpPr>
          <p:nvPr/>
        </p:nvSpPr>
        <p:spPr bwMode="auto">
          <a:xfrm>
            <a:off x="1939925" y="71437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6" name="Text Box 44"/>
          <p:cNvSpPr txBox="1">
            <a:spLocks noChangeArrowheads="1"/>
          </p:cNvSpPr>
          <p:nvPr/>
        </p:nvSpPr>
        <p:spPr bwMode="auto">
          <a:xfrm>
            <a:off x="1987550" y="803275"/>
            <a:ext cx="261938" cy="315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3117" name="Text Box 45"/>
          <p:cNvSpPr txBox="1">
            <a:spLocks noChangeArrowheads="1"/>
          </p:cNvSpPr>
          <p:nvPr/>
        </p:nvSpPr>
        <p:spPr bwMode="auto">
          <a:xfrm>
            <a:off x="1441450" y="2244725"/>
            <a:ext cx="5278438" cy="2536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ZIP - The TCP/IP packaging groups code using INFOZIP's PKZIP format.   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EXITS - A TCP/IP exit is simply an executable piece of code that gets called to perform a certain task to complete installation.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IFOLDER - The utility that TCP/IP's installation program calls to populate the desktop with icons. </a:t>
            </a:r>
          </a:p>
        </p:txBody>
      </p:sp>
      <p:sp>
        <p:nvSpPr>
          <p:cNvPr id="3118" name="Text Box 46"/>
          <p:cNvSpPr txBox="1">
            <a:spLocks noChangeArrowheads="1"/>
          </p:cNvSpPr>
          <p:nvPr/>
        </p:nvSpPr>
        <p:spPr bwMode="auto">
          <a:xfrm>
            <a:off x="3040063" y="48577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Terminology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Line 3"/>
          <p:cNvSpPr>
            <a:spLocks noChangeShapeType="1"/>
          </p:cNvSpPr>
          <p:nvPr/>
        </p:nvSpPr>
        <p:spPr bwMode="auto">
          <a:xfrm flipV="1">
            <a:off x="1027113" y="1476375"/>
            <a:ext cx="1587" cy="792162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0" name="Line 4"/>
          <p:cNvSpPr>
            <a:spLocks noChangeShapeType="1"/>
          </p:cNvSpPr>
          <p:nvPr/>
        </p:nvSpPr>
        <p:spPr bwMode="auto">
          <a:xfrm flipH="1">
            <a:off x="2998788" y="1446213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1" name="Freeform 5"/>
          <p:cNvSpPr>
            <a:spLocks noChangeArrowheads="1"/>
          </p:cNvSpPr>
          <p:nvPr/>
        </p:nvSpPr>
        <p:spPr bwMode="auto">
          <a:xfrm>
            <a:off x="1190625" y="965200"/>
            <a:ext cx="147638" cy="455613"/>
          </a:xfrm>
          <a:custGeom>
            <a:avLst/>
            <a:gdLst>
              <a:gd name="T0" fmla="*/ 2 w 93"/>
              <a:gd name="T1" fmla="*/ 287 h 287"/>
              <a:gd name="T2" fmla="*/ 93 w 93"/>
              <a:gd name="T3" fmla="*/ 216 h 287"/>
              <a:gd name="T4" fmla="*/ 93 w 93"/>
              <a:gd name="T5" fmla="*/ 0 h 287"/>
              <a:gd name="T6" fmla="*/ 0 w 93"/>
              <a:gd name="T7" fmla="*/ 65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7">
                <a:moveTo>
                  <a:pt x="2" y="287"/>
                </a:moveTo>
                <a:lnTo>
                  <a:pt x="93" y="216"/>
                </a:lnTo>
                <a:lnTo>
                  <a:pt x="93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2" name="Freeform 6"/>
          <p:cNvSpPr>
            <a:spLocks noChangeArrowheads="1"/>
          </p:cNvSpPr>
          <p:nvPr/>
        </p:nvSpPr>
        <p:spPr bwMode="auto">
          <a:xfrm>
            <a:off x="850900" y="1041400"/>
            <a:ext cx="341313" cy="381000"/>
          </a:xfrm>
          <a:custGeom>
            <a:avLst/>
            <a:gdLst>
              <a:gd name="T0" fmla="*/ 0 w 215"/>
              <a:gd name="T1" fmla="*/ 0 h 240"/>
              <a:gd name="T2" fmla="*/ 215 w 215"/>
              <a:gd name="T3" fmla="*/ 17 h 240"/>
              <a:gd name="T4" fmla="*/ 215 w 215"/>
              <a:gd name="T5" fmla="*/ 240 h 240"/>
              <a:gd name="T6" fmla="*/ 0 w 215"/>
              <a:gd name="T7" fmla="*/ 217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40">
                <a:moveTo>
                  <a:pt x="0" y="0"/>
                </a:moveTo>
                <a:lnTo>
                  <a:pt x="215" y="17"/>
                </a:lnTo>
                <a:lnTo>
                  <a:pt x="215" y="240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3" name="Freeform 7"/>
          <p:cNvSpPr>
            <a:spLocks noChangeArrowheads="1"/>
          </p:cNvSpPr>
          <p:nvPr/>
        </p:nvSpPr>
        <p:spPr bwMode="auto">
          <a:xfrm>
            <a:off x="887413" y="1085850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4" name="Freeform 8"/>
          <p:cNvSpPr>
            <a:spLocks noChangeArrowheads="1"/>
          </p:cNvSpPr>
          <p:nvPr/>
        </p:nvSpPr>
        <p:spPr bwMode="auto">
          <a:xfrm>
            <a:off x="855663" y="947738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5" name="Text Box 9"/>
          <p:cNvSpPr txBox="1">
            <a:spLocks noChangeArrowheads="1"/>
          </p:cNvSpPr>
          <p:nvPr/>
        </p:nvSpPr>
        <p:spPr bwMode="auto">
          <a:xfrm>
            <a:off x="927100" y="1073150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1268413" y="971550"/>
            <a:ext cx="469900" cy="133350"/>
          </a:xfrm>
          <a:custGeom>
            <a:avLst/>
            <a:gdLst>
              <a:gd name="T0" fmla="*/ 182 w 296"/>
              <a:gd name="T1" fmla="*/ 84 h 84"/>
              <a:gd name="T2" fmla="*/ 296 w 296"/>
              <a:gd name="T3" fmla="*/ 24 h 84"/>
              <a:gd name="T4" fmla="*/ 118 w 296"/>
              <a:gd name="T5" fmla="*/ 0 h 84"/>
              <a:gd name="T6" fmla="*/ 0 w 296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4">
                <a:moveTo>
                  <a:pt x="182" y="84"/>
                </a:moveTo>
                <a:lnTo>
                  <a:pt x="296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7" name="Freeform 11"/>
          <p:cNvSpPr>
            <a:spLocks noChangeArrowheads="1"/>
          </p:cNvSpPr>
          <p:nvPr/>
        </p:nvSpPr>
        <p:spPr bwMode="auto">
          <a:xfrm>
            <a:off x="1539875" y="1012825"/>
            <a:ext cx="195263" cy="423863"/>
          </a:xfrm>
          <a:custGeom>
            <a:avLst/>
            <a:gdLst>
              <a:gd name="T0" fmla="*/ 0 w 123"/>
              <a:gd name="T1" fmla="*/ 267 h 267"/>
              <a:gd name="T2" fmla="*/ 110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10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8" name="Freeform 12"/>
          <p:cNvSpPr>
            <a:spLocks noChangeArrowheads="1"/>
          </p:cNvSpPr>
          <p:nvPr/>
        </p:nvSpPr>
        <p:spPr bwMode="auto">
          <a:xfrm>
            <a:off x="1258888" y="1057275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7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7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9" name="Freeform 13"/>
          <p:cNvSpPr>
            <a:spLocks noChangeArrowheads="1"/>
          </p:cNvSpPr>
          <p:nvPr/>
        </p:nvSpPr>
        <p:spPr bwMode="auto">
          <a:xfrm>
            <a:off x="1296988" y="1103313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0" name="Text Box 14"/>
          <p:cNvSpPr txBox="1">
            <a:spLocks noChangeArrowheads="1"/>
          </p:cNvSpPr>
          <p:nvPr/>
        </p:nvSpPr>
        <p:spPr bwMode="auto">
          <a:xfrm>
            <a:off x="1298575" y="108267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4111" name="Freeform 15"/>
          <p:cNvSpPr>
            <a:spLocks noChangeArrowheads="1"/>
          </p:cNvSpPr>
          <p:nvPr/>
        </p:nvSpPr>
        <p:spPr bwMode="auto">
          <a:xfrm>
            <a:off x="2101850" y="1049338"/>
            <a:ext cx="550863" cy="142875"/>
          </a:xfrm>
          <a:custGeom>
            <a:avLst/>
            <a:gdLst>
              <a:gd name="T0" fmla="*/ 213 w 347"/>
              <a:gd name="T1" fmla="*/ 90 h 90"/>
              <a:gd name="T2" fmla="*/ 347 w 347"/>
              <a:gd name="T3" fmla="*/ 25 h 90"/>
              <a:gd name="T4" fmla="*/ 140 w 347"/>
              <a:gd name="T5" fmla="*/ 0 h 90"/>
              <a:gd name="T6" fmla="*/ 0 w 347"/>
              <a:gd name="T7" fmla="*/ 58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0">
                <a:moveTo>
                  <a:pt x="213" y="90"/>
                </a:moveTo>
                <a:lnTo>
                  <a:pt x="347" y="25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2" name="Freeform 16"/>
          <p:cNvSpPr>
            <a:spLocks noChangeArrowheads="1"/>
          </p:cNvSpPr>
          <p:nvPr/>
        </p:nvSpPr>
        <p:spPr bwMode="auto">
          <a:xfrm>
            <a:off x="2435225" y="1087438"/>
            <a:ext cx="217488" cy="454025"/>
          </a:xfrm>
          <a:custGeom>
            <a:avLst/>
            <a:gdLst>
              <a:gd name="T0" fmla="*/ 7 w 137"/>
              <a:gd name="T1" fmla="*/ 286 h 286"/>
              <a:gd name="T2" fmla="*/ 137 w 137"/>
              <a:gd name="T3" fmla="*/ 189 h 286"/>
              <a:gd name="T4" fmla="*/ 136 w 137"/>
              <a:gd name="T5" fmla="*/ 0 h 286"/>
              <a:gd name="T6" fmla="*/ 0 w 137"/>
              <a:gd name="T7" fmla="*/ 6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7" y="286"/>
                </a:moveTo>
                <a:lnTo>
                  <a:pt x="137" y="189"/>
                </a:lnTo>
                <a:lnTo>
                  <a:pt x="136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3" name="Freeform 17"/>
          <p:cNvSpPr>
            <a:spLocks noChangeArrowheads="1"/>
          </p:cNvSpPr>
          <p:nvPr/>
        </p:nvSpPr>
        <p:spPr bwMode="auto">
          <a:xfrm>
            <a:off x="2098675" y="1143000"/>
            <a:ext cx="338138" cy="422275"/>
          </a:xfrm>
          <a:custGeom>
            <a:avLst/>
            <a:gdLst>
              <a:gd name="T0" fmla="*/ 0 w 213"/>
              <a:gd name="T1" fmla="*/ 0 h 266"/>
              <a:gd name="T2" fmla="*/ 213 w 213"/>
              <a:gd name="T3" fmla="*/ 32 h 266"/>
              <a:gd name="T4" fmla="*/ 213 w 213"/>
              <a:gd name="T5" fmla="*/ 266 h 266"/>
              <a:gd name="T6" fmla="*/ 0 w 213"/>
              <a:gd name="T7" fmla="*/ 228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6">
                <a:moveTo>
                  <a:pt x="0" y="0"/>
                </a:moveTo>
                <a:lnTo>
                  <a:pt x="213" y="32"/>
                </a:lnTo>
                <a:lnTo>
                  <a:pt x="213" y="266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4" name="Freeform 18"/>
          <p:cNvSpPr>
            <a:spLocks noChangeArrowheads="1"/>
          </p:cNvSpPr>
          <p:nvPr/>
        </p:nvSpPr>
        <p:spPr bwMode="auto">
          <a:xfrm>
            <a:off x="2138363" y="119697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5" name="Text Box 19"/>
          <p:cNvSpPr txBox="1">
            <a:spLocks noChangeArrowheads="1"/>
          </p:cNvSpPr>
          <p:nvPr/>
        </p:nvSpPr>
        <p:spPr bwMode="auto">
          <a:xfrm>
            <a:off x="2214563" y="119538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4116" name="Freeform 20"/>
          <p:cNvSpPr>
            <a:spLocks noChangeArrowheads="1"/>
          </p:cNvSpPr>
          <p:nvPr/>
        </p:nvSpPr>
        <p:spPr bwMode="auto">
          <a:xfrm>
            <a:off x="2387600" y="1143000"/>
            <a:ext cx="563563" cy="179388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7" name="Freeform 21"/>
          <p:cNvSpPr>
            <a:spLocks noChangeArrowheads="1"/>
          </p:cNvSpPr>
          <p:nvPr/>
        </p:nvSpPr>
        <p:spPr bwMode="auto">
          <a:xfrm>
            <a:off x="2735263" y="1200150"/>
            <a:ext cx="223837" cy="501650"/>
          </a:xfrm>
          <a:custGeom>
            <a:avLst/>
            <a:gdLst>
              <a:gd name="T0" fmla="*/ 2 w 141"/>
              <a:gd name="T1" fmla="*/ 316 h 316"/>
              <a:gd name="T2" fmla="*/ 141 w 141"/>
              <a:gd name="T3" fmla="*/ 237 h 316"/>
              <a:gd name="T4" fmla="*/ 136 w 141"/>
              <a:gd name="T5" fmla="*/ 0 h 316"/>
              <a:gd name="T6" fmla="*/ 0 w 141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1" h="316">
                <a:moveTo>
                  <a:pt x="2" y="316"/>
                </a:moveTo>
                <a:lnTo>
                  <a:pt x="141" y="237"/>
                </a:lnTo>
                <a:lnTo>
                  <a:pt x="136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8" name="Freeform 22"/>
          <p:cNvSpPr>
            <a:spLocks noChangeArrowheads="1"/>
          </p:cNvSpPr>
          <p:nvPr/>
        </p:nvSpPr>
        <p:spPr bwMode="auto">
          <a:xfrm>
            <a:off x="2387600" y="1249363"/>
            <a:ext cx="347663" cy="454025"/>
          </a:xfrm>
          <a:custGeom>
            <a:avLst/>
            <a:gdLst>
              <a:gd name="T0" fmla="*/ 0 w 219"/>
              <a:gd name="T1" fmla="*/ 0 h 286"/>
              <a:gd name="T2" fmla="*/ 218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8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9" name="Freeform 23"/>
          <p:cNvSpPr>
            <a:spLocks noChangeArrowheads="1"/>
          </p:cNvSpPr>
          <p:nvPr/>
        </p:nvSpPr>
        <p:spPr bwMode="auto">
          <a:xfrm>
            <a:off x="2430463" y="1298575"/>
            <a:ext cx="261937" cy="347663"/>
          </a:xfrm>
          <a:custGeom>
            <a:avLst/>
            <a:gdLst>
              <a:gd name="T0" fmla="*/ 0 w 165"/>
              <a:gd name="T1" fmla="*/ 0 h 219"/>
              <a:gd name="T2" fmla="*/ 164 w 165"/>
              <a:gd name="T3" fmla="*/ 37 h 219"/>
              <a:gd name="T4" fmla="*/ 165 w 165"/>
              <a:gd name="T5" fmla="*/ 219 h 219"/>
              <a:gd name="T6" fmla="*/ 1 w 165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219">
                <a:moveTo>
                  <a:pt x="0" y="0"/>
                </a:moveTo>
                <a:lnTo>
                  <a:pt x="164" y="37"/>
                </a:lnTo>
                <a:lnTo>
                  <a:pt x="165" y="219"/>
                </a:lnTo>
                <a:lnTo>
                  <a:pt x="1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0" name="Text Box 24"/>
          <p:cNvSpPr txBox="1">
            <a:spLocks noChangeArrowheads="1"/>
          </p:cNvSpPr>
          <p:nvPr/>
        </p:nvSpPr>
        <p:spPr bwMode="auto">
          <a:xfrm>
            <a:off x="2476500" y="1327150"/>
            <a:ext cx="169863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4121" name="Freeform 25"/>
          <p:cNvSpPr>
            <a:spLocks noChangeArrowheads="1"/>
          </p:cNvSpPr>
          <p:nvPr/>
        </p:nvSpPr>
        <p:spPr bwMode="auto">
          <a:xfrm>
            <a:off x="1943100" y="1057275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2" name="Freeform 26"/>
          <p:cNvSpPr>
            <a:spLocks noChangeArrowheads="1"/>
          </p:cNvSpPr>
          <p:nvPr/>
        </p:nvSpPr>
        <p:spPr bwMode="auto">
          <a:xfrm>
            <a:off x="1609725" y="1039813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3" name="Freeform 27"/>
          <p:cNvSpPr>
            <a:spLocks noChangeArrowheads="1"/>
          </p:cNvSpPr>
          <p:nvPr/>
        </p:nvSpPr>
        <p:spPr bwMode="auto">
          <a:xfrm>
            <a:off x="1612900" y="1139825"/>
            <a:ext cx="334963" cy="373063"/>
          </a:xfrm>
          <a:custGeom>
            <a:avLst/>
            <a:gdLst>
              <a:gd name="T0" fmla="*/ 0 w 211"/>
              <a:gd name="T1" fmla="*/ 0 h 235"/>
              <a:gd name="T2" fmla="*/ 207 w 211"/>
              <a:gd name="T3" fmla="*/ 12 h 235"/>
              <a:gd name="T4" fmla="*/ 211 w 211"/>
              <a:gd name="T5" fmla="*/ 235 h 235"/>
              <a:gd name="T6" fmla="*/ 2 w 211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5">
                <a:moveTo>
                  <a:pt x="0" y="0"/>
                </a:moveTo>
                <a:lnTo>
                  <a:pt x="207" y="12"/>
                </a:lnTo>
                <a:lnTo>
                  <a:pt x="211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4" name="Freeform 28"/>
          <p:cNvSpPr>
            <a:spLocks noChangeArrowheads="1"/>
          </p:cNvSpPr>
          <p:nvPr/>
        </p:nvSpPr>
        <p:spPr bwMode="auto">
          <a:xfrm>
            <a:off x="1651000" y="1189038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5" name="Text Box 29"/>
          <p:cNvSpPr txBox="1">
            <a:spLocks noChangeArrowheads="1"/>
          </p:cNvSpPr>
          <p:nvPr/>
        </p:nvSpPr>
        <p:spPr bwMode="auto">
          <a:xfrm>
            <a:off x="1971675" y="1139825"/>
            <a:ext cx="7620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4126" name="Text Box 30"/>
          <p:cNvSpPr txBox="1">
            <a:spLocks noChangeArrowheads="1"/>
          </p:cNvSpPr>
          <p:nvPr/>
        </p:nvSpPr>
        <p:spPr bwMode="auto">
          <a:xfrm>
            <a:off x="1690688" y="1166813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4127" name="Freeform 31"/>
          <p:cNvSpPr>
            <a:spLocks noChangeArrowheads="1"/>
          </p:cNvSpPr>
          <p:nvPr/>
        </p:nvSpPr>
        <p:spPr bwMode="auto">
          <a:xfrm>
            <a:off x="1131888" y="601663"/>
            <a:ext cx="484187" cy="98425"/>
          </a:xfrm>
          <a:custGeom>
            <a:avLst/>
            <a:gdLst>
              <a:gd name="T0" fmla="*/ 220 w 305"/>
              <a:gd name="T1" fmla="*/ 62 h 62"/>
              <a:gd name="T2" fmla="*/ 305 w 305"/>
              <a:gd name="T3" fmla="*/ 6 h 62"/>
              <a:gd name="T4" fmla="*/ 102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20" y="62"/>
                </a:moveTo>
                <a:lnTo>
                  <a:pt x="305" y="6"/>
                </a:lnTo>
                <a:lnTo>
                  <a:pt x="102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8" name="Freeform 32"/>
          <p:cNvSpPr>
            <a:spLocks noChangeArrowheads="1"/>
          </p:cNvSpPr>
          <p:nvPr/>
        </p:nvSpPr>
        <p:spPr bwMode="auto">
          <a:xfrm>
            <a:off x="1455738" y="615950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4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9" name="Freeform 33"/>
          <p:cNvSpPr>
            <a:spLocks noChangeArrowheads="1"/>
          </p:cNvSpPr>
          <p:nvPr/>
        </p:nvSpPr>
        <p:spPr bwMode="auto">
          <a:xfrm>
            <a:off x="1128713" y="682625"/>
            <a:ext cx="330200" cy="366713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1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0" name="Freeform 34"/>
          <p:cNvSpPr>
            <a:spLocks noChangeArrowheads="1"/>
          </p:cNvSpPr>
          <p:nvPr/>
        </p:nvSpPr>
        <p:spPr bwMode="auto">
          <a:xfrm>
            <a:off x="1166813" y="725488"/>
            <a:ext cx="255587" cy="279400"/>
          </a:xfrm>
          <a:custGeom>
            <a:avLst/>
            <a:gdLst>
              <a:gd name="T0" fmla="*/ 0 w 161"/>
              <a:gd name="T1" fmla="*/ 0 h 176"/>
              <a:gd name="T2" fmla="*/ 161 w 161"/>
              <a:gd name="T3" fmla="*/ 7 h 176"/>
              <a:gd name="T4" fmla="*/ 161 w 161"/>
              <a:gd name="T5" fmla="*/ 176 h 176"/>
              <a:gd name="T6" fmla="*/ 0 w 161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6">
                <a:moveTo>
                  <a:pt x="0" y="0"/>
                </a:moveTo>
                <a:lnTo>
                  <a:pt x="161" y="7"/>
                </a:lnTo>
                <a:lnTo>
                  <a:pt x="161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1" name="Text Box 35"/>
          <p:cNvSpPr txBox="1">
            <a:spLocks noChangeArrowheads="1"/>
          </p:cNvSpPr>
          <p:nvPr/>
        </p:nvSpPr>
        <p:spPr bwMode="auto">
          <a:xfrm>
            <a:off x="1220788" y="709613"/>
            <a:ext cx="107950" cy="311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4132" name="Freeform 36"/>
          <p:cNvSpPr>
            <a:spLocks noChangeArrowheads="1"/>
          </p:cNvSpPr>
          <p:nvPr/>
        </p:nvSpPr>
        <p:spPr bwMode="auto">
          <a:xfrm>
            <a:off x="1538288" y="617538"/>
            <a:ext cx="493712" cy="100012"/>
          </a:xfrm>
          <a:custGeom>
            <a:avLst/>
            <a:gdLst>
              <a:gd name="T0" fmla="*/ 219 w 311"/>
              <a:gd name="T1" fmla="*/ 63 h 63"/>
              <a:gd name="T2" fmla="*/ 311 w 311"/>
              <a:gd name="T3" fmla="*/ 5 h 63"/>
              <a:gd name="T4" fmla="*/ 102 w 311"/>
              <a:gd name="T5" fmla="*/ 0 h 63"/>
              <a:gd name="T6" fmla="*/ 0 w 311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19" y="63"/>
                </a:moveTo>
                <a:lnTo>
                  <a:pt x="311" y="5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3" name="Freeform 37"/>
          <p:cNvSpPr>
            <a:spLocks noChangeArrowheads="1"/>
          </p:cNvSpPr>
          <p:nvPr/>
        </p:nvSpPr>
        <p:spPr bwMode="auto">
          <a:xfrm>
            <a:off x="1873250" y="62547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1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1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4" name="Freeform 38"/>
          <p:cNvSpPr>
            <a:spLocks noChangeArrowheads="1"/>
          </p:cNvSpPr>
          <p:nvPr/>
        </p:nvSpPr>
        <p:spPr bwMode="auto">
          <a:xfrm>
            <a:off x="1527175" y="700088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1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5" name="Freeform 39"/>
          <p:cNvSpPr>
            <a:spLocks noChangeArrowheads="1"/>
          </p:cNvSpPr>
          <p:nvPr/>
        </p:nvSpPr>
        <p:spPr bwMode="auto">
          <a:xfrm>
            <a:off x="1568450" y="741363"/>
            <a:ext cx="271463" cy="292100"/>
          </a:xfrm>
          <a:custGeom>
            <a:avLst/>
            <a:gdLst>
              <a:gd name="T0" fmla="*/ 3 w 171"/>
              <a:gd name="T1" fmla="*/ 0 h 184"/>
              <a:gd name="T2" fmla="*/ 171 w 171"/>
              <a:gd name="T3" fmla="*/ 9 h 184"/>
              <a:gd name="T4" fmla="*/ 167 w 171"/>
              <a:gd name="T5" fmla="*/ 184 h 184"/>
              <a:gd name="T6" fmla="*/ 0 w 171"/>
              <a:gd name="T7" fmla="*/ 173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4">
                <a:moveTo>
                  <a:pt x="3" y="0"/>
                </a:moveTo>
                <a:lnTo>
                  <a:pt x="171" y="9"/>
                </a:lnTo>
                <a:lnTo>
                  <a:pt x="167" y="184"/>
                </a:lnTo>
                <a:lnTo>
                  <a:pt x="0" y="173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6" name="Text Box 40"/>
          <p:cNvSpPr txBox="1">
            <a:spLocks noChangeArrowheads="1"/>
          </p:cNvSpPr>
          <p:nvPr/>
        </p:nvSpPr>
        <p:spPr bwMode="auto">
          <a:xfrm>
            <a:off x="1609725" y="730250"/>
            <a:ext cx="1841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4137" name="Freeform 41"/>
          <p:cNvSpPr>
            <a:spLocks noChangeArrowheads="1"/>
          </p:cNvSpPr>
          <p:nvPr/>
        </p:nvSpPr>
        <p:spPr bwMode="auto">
          <a:xfrm>
            <a:off x="1938338" y="776288"/>
            <a:ext cx="363537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8" name="Freeform 42"/>
          <p:cNvSpPr>
            <a:spLocks noChangeArrowheads="1"/>
          </p:cNvSpPr>
          <p:nvPr/>
        </p:nvSpPr>
        <p:spPr bwMode="auto">
          <a:xfrm>
            <a:off x="1984375" y="823913"/>
            <a:ext cx="274638" cy="271462"/>
          </a:xfrm>
          <a:custGeom>
            <a:avLst/>
            <a:gdLst>
              <a:gd name="T0" fmla="*/ 0 w 173"/>
              <a:gd name="T1" fmla="*/ 3 h 171"/>
              <a:gd name="T2" fmla="*/ 172 w 173"/>
              <a:gd name="T3" fmla="*/ 0 h 171"/>
              <a:gd name="T4" fmla="*/ 173 w 173"/>
              <a:gd name="T5" fmla="*/ 171 h 171"/>
              <a:gd name="T6" fmla="*/ 3 w 173"/>
              <a:gd name="T7" fmla="*/ 171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2" y="0"/>
                </a:lnTo>
                <a:lnTo>
                  <a:pt x="173" y="171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9" name="Freeform 43"/>
          <p:cNvSpPr>
            <a:spLocks noChangeArrowheads="1"/>
          </p:cNvSpPr>
          <p:nvPr/>
        </p:nvSpPr>
        <p:spPr bwMode="auto">
          <a:xfrm>
            <a:off x="1939925" y="71437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40" name="Text Box 44"/>
          <p:cNvSpPr txBox="1">
            <a:spLocks noChangeArrowheads="1"/>
          </p:cNvSpPr>
          <p:nvPr/>
        </p:nvSpPr>
        <p:spPr bwMode="auto">
          <a:xfrm>
            <a:off x="1987550" y="803275"/>
            <a:ext cx="261938" cy="315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4141" name="Text Box 45"/>
          <p:cNvSpPr txBox="1">
            <a:spLocks noChangeArrowheads="1"/>
          </p:cNvSpPr>
          <p:nvPr/>
        </p:nvSpPr>
        <p:spPr bwMode="auto">
          <a:xfrm>
            <a:off x="1441450" y="2244725"/>
            <a:ext cx="4337050" cy="6102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Descriptions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The TCP/IP install code in WARP V4 (INSTALL.EXE) will install the TCP/IP applications.  This program uses UNZIP to place most of the files and uses code exits to gather information to complete the installation.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The TCP/IP uninstall code (UINSTALL.EXE)  will remove the TCP/IP program files and their configuration files from the machine. 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The program that is used by both install and uninstall programs to add or remove ICONs from the desktop is the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 IFOLDER.EXE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program.  </a:t>
            </a:r>
          </a:p>
        </p:txBody>
      </p:sp>
      <p:sp>
        <p:nvSpPr>
          <p:cNvPr id="4142" name="Text Box 46"/>
          <p:cNvSpPr txBox="1">
            <a:spLocks noChangeArrowheads="1"/>
          </p:cNvSpPr>
          <p:nvPr/>
        </p:nvSpPr>
        <p:spPr bwMode="auto">
          <a:xfrm>
            <a:off x="3040063" y="48577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Overview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3" name="Line 3"/>
          <p:cNvSpPr>
            <a:spLocks noChangeShapeType="1"/>
          </p:cNvSpPr>
          <p:nvPr/>
        </p:nvSpPr>
        <p:spPr bwMode="auto">
          <a:xfrm flipV="1">
            <a:off x="1027113" y="1476375"/>
            <a:ext cx="1587" cy="792162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4" name="Line 4"/>
          <p:cNvSpPr>
            <a:spLocks noChangeShapeType="1"/>
          </p:cNvSpPr>
          <p:nvPr/>
        </p:nvSpPr>
        <p:spPr bwMode="auto">
          <a:xfrm flipH="1">
            <a:off x="2998788" y="1446213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5" name="Freeform 5"/>
          <p:cNvSpPr>
            <a:spLocks noChangeArrowheads="1"/>
          </p:cNvSpPr>
          <p:nvPr/>
        </p:nvSpPr>
        <p:spPr bwMode="auto">
          <a:xfrm>
            <a:off x="1190625" y="965200"/>
            <a:ext cx="147638" cy="455613"/>
          </a:xfrm>
          <a:custGeom>
            <a:avLst/>
            <a:gdLst>
              <a:gd name="T0" fmla="*/ 2 w 93"/>
              <a:gd name="T1" fmla="*/ 287 h 287"/>
              <a:gd name="T2" fmla="*/ 93 w 93"/>
              <a:gd name="T3" fmla="*/ 216 h 287"/>
              <a:gd name="T4" fmla="*/ 93 w 93"/>
              <a:gd name="T5" fmla="*/ 0 h 287"/>
              <a:gd name="T6" fmla="*/ 0 w 93"/>
              <a:gd name="T7" fmla="*/ 65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7">
                <a:moveTo>
                  <a:pt x="2" y="287"/>
                </a:moveTo>
                <a:lnTo>
                  <a:pt x="93" y="216"/>
                </a:lnTo>
                <a:lnTo>
                  <a:pt x="93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6" name="Freeform 6"/>
          <p:cNvSpPr>
            <a:spLocks noChangeArrowheads="1"/>
          </p:cNvSpPr>
          <p:nvPr/>
        </p:nvSpPr>
        <p:spPr bwMode="auto">
          <a:xfrm>
            <a:off x="850900" y="1041400"/>
            <a:ext cx="341313" cy="381000"/>
          </a:xfrm>
          <a:custGeom>
            <a:avLst/>
            <a:gdLst>
              <a:gd name="T0" fmla="*/ 0 w 215"/>
              <a:gd name="T1" fmla="*/ 0 h 240"/>
              <a:gd name="T2" fmla="*/ 215 w 215"/>
              <a:gd name="T3" fmla="*/ 17 h 240"/>
              <a:gd name="T4" fmla="*/ 215 w 215"/>
              <a:gd name="T5" fmla="*/ 240 h 240"/>
              <a:gd name="T6" fmla="*/ 0 w 215"/>
              <a:gd name="T7" fmla="*/ 217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40">
                <a:moveTo>
                  <a:pt x="0" y="0"/>
                </a:moveTo>
                <a:lnTo>
                  <a:pt x="215" y="17"/>
                </a:lnTo>
                <a:lnTo>
                  <a:pt x="215" y="240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7" name="Freeform 7"/>
          <p:cNvSpPr>
            <a:spLocks noChangeArrowheads="1"/>
          </p:cNvSpPr>
          <p:nvPr/>
        </p:nvSpPr>
        <p:spPr bwMode="auto">
          <a:xfrm>
            <a:off x="887413" y="1085850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8" name="Freeform 8"/>
          <p:cNvSpPr>
            <a:spLocks noChangeArrowheads="1"/>
          </p:cNvSpPr>
          <p:nvPr/>
        </p:nvSpPr>
        <p:spPr bwMode="auto">
          <a:xfrm>
            <a:off x="855663" y="947738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9" name="Text Box 9"/>
          <p:cNvSpPr txBox="1">
            <a:spLocks noChangeArrowheads="1"/>
          </p:cNvSpPr>
          <p:nvPr/>
        </p:nvSpPr>
        <p:spPr bwMode="auto">
          <a:xfrm>
            <a:off x="927100" y="1073150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5130" name="Freeform 10"/>
          <p:cNvSpPr>
            <a:spLocks noChangeArrowheads="1"/>
          </p:cNvSpPr>
          <p:nvPr/>
        </p:nvSpPr>
        <p:spPr bwMode="auto">
          <a:xfrm>
            <a:off x="1268413" y="971550"/>
            <a:ext cx="469900" cy="133350"/>
          </a:xfrm>
          <a:custGeom>
            <a:avLst/>
            <a:gdLst>
              <a:gd name="T0" fmla="*/ 182 w 296"/>
              <a:gd name="T1" fmla="*/ 84 h 84"/>
              <a:gd name="T2" fmla="*/ 296 w 296"/>
              <a:gd name="T3" fmla="*/ 24 h 84"/>
              <a:gd name="T4" fmla="*/ 118 w 296"/>
              <a:gd name="T5" fmla="*/ 0 h 84"/>
              <a:gd name="T6" fmla="*/ 0 w 296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4">
                <a:moveTo>
                  <a:pt x="182" y="84"/>
                </a:moveTo>
                <a:lnTo>
                  <a:pt x="296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1" name="Freeform 11"/>
          <p:cNvSpPr>
            <a:spLocks noChangeArrowheads="1"/>
          </p:cNvSpPr>
          <p:nvPr/>
        </p:nvSpPr>
        <p:spPr bwMode="auto">
          <a:xfrm>
            <a:off x="1539875" y="1012825"/>
            <a:ext cx="195263" cy="423863"/>
          </a:xfrm>
          <a:custGeom>
            <a:avLst/>
            <a:gdLst>
              <a:gd name="T0" fmla="*/ 0 w 123"/>
              <a:gd name="T1" fmla="*/ 267 h 267"/>
              <a:gd name="T2" fmla="*/ 110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10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2" name="Freeform 12"/>
          <p:cNvSpPr>
            <a:spLocks noChangeArrowheads="1"/>
          </p:cNvSpPr>
          <p:nvPr/>
        </p:nvSpPr>
        <p:spPr bwMode="auto">
          <a:xfrm>
            <a:off x="1258888" y="1057275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7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7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3" name="Freeform 13"/>
          <p:cNvSpPr>
            <a:spLocks noChangeArrowheads="1"/>
          </p:cNvSpPr>
          <p:nvPr/>
        </p:nvSpPr>
        <p:spPr bwMode="auto">
          <a:xfrm>
            <a:off x="1296988" y="1103313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4" name="Text Box 14"/>
          <p:cNvSpPr txBox="1">
            <a:spLocks noChangeArrowheads="1"/>
          </p:cNvSpPr>
          <p:nvPr/>
        </p:nvSpPr>
        <p:spPr bwMode="auto">
          <a:xfrm>
            <a:off x="1298575" y="108267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5135" name="Freeform 15"/>
          <p:cNvSpPr>
            <a:spLocks noChangeArrowheads="1"/>
          </p:cNvSpPr>
          <p:nvPr/>
        </p:nvSpPr>
        <p:spPr bwMode="auto">
          <a:xfrm>
            <a:off x="2101850" y="1049338"/>
            <a:ext cx="550863" cy="142875"/>
          </a:xfrm>
          <a:custGeom>
            <a:avLst/>
            <a:gdLst>
              <a:gd name="T0" fmla="*/ 213 w 347"/>
              <a:gd name="T1" fmla="*/ 90 h 90"/>
              <a:gd name="T2" fmla="*/ 347 w 347"/>
              <a:gd name="T3" fmla="*/ 25 h 90"/>
              <a:gd name="T4" fmla="*/ 140 w 347"/>
              <a:gd name="T5" fmla="*/ 0 h 90"/>
              <a:gd name="T6" fmla="*/ 0 w 347"/>
              <a:gd name="T7" fmla="*/ 58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0">
                <a:moveTo>
                  <a:pt x="213" y="90"/>
                </a:moveTo>
                <a:lnTo>
                  <a:pt x="347" y="25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6" name="Freeform 16"/>
          <p:cNvSpPr>
            <a:spLocks noChangeArrowheads="1"/>
          </p:cNvSpPr>
          <p:nvPr/>
        </p:nvSpPr>
        <p:spPr bwMode="auto">
          <a:xfrm>
            <a:off x="2435225" y="1087438"/>
            <a:ext cx="217488" cy="454025"/>
          </a:xfrm>
          <a:custGeom>
            <a:avLst/>
            <a:gdLst>
              <a:gd name="T0" fmla="*/ 7 w 137"/>
              <a:gd name="T1" fmla="*/ 286 h 286"/>
              <a:gd name="T2" fmla="*/ 137 w 137"/>
              <a:gd name="T3" fmla="*/ 189 h 286"/>
              <a:gd name="T4" fmla="*/ 136 w 137"/>
              <a:gd name="T5" fmla="*/ 0 h 286"/>
              <a:gd name="T6" fmla="*/ 0 w 137"/>
              <a:gd name="T7" fmla="*/ 6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7" y="286"/>
                </a:moveTo>
                <a:lnTo>
                  <a:pt x="137" y="189"/>
                </a:lnTo>
                <a:lnTo>
                  <a:pt x="136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7" name="Freeform 17"/>
          <p:cNvSpPr>
            <a:spLocks noChangeArrowheads="1"/>
          </p:cNvSpPr>
          <p:nvPr/>
        </p:nvSpPr>
        <p:spPr bwMode="auto">
          <a:xfrm>
            <a:off x="2098675" y="1143000"/>
            <a:ext cx="338138" cy="422275"/>
          </a:xfrm>
          <a:custGeom>
            <a:avLst/>
            <a:gdLst>
              <a:gd name="T0" fmla="*/ 0 w 213"/>
              <a:gd name="T1" fmla="*/ 0 h 266"/>
              <a:gd name="T2" fmla="*/ 213 w 213"/>
              <a:gd name="T3" fmla="*/ 32 h 266"/>
              <a:gd name="T4" fmla="*/ 213 w 213"/>
              <a:gd name="T5" fmla="*/ 266 h 266"/>
              <a:gd name="T6" fmla="*/ 0 w 213"/>
              <a:gd name="T7" fmla="*/ 228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6">
                <a:moveTo>
                  <a:pt x="0" y="0"/>
                </a:moveTo>
                <a:lnTo>
                  <a:pt x="213" y="32"/>
                </a:lnTo>
                <a:lnTo>
                  <a:pt x="213" y="266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8" name="Freeform 18"/>
          <p:cNvSpPr>
            <a:spLocks noChangeArrowheads="1"/>
          </p:cNvSpPr>
          <p:nvPr/>
        </p:nvSpPr>
        <p:spPr bwMode="auto">
          <a:xfrm>
            <a:off x="2138363" y="119697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9" name="Text Box 19"/>
          <p:cNvSpPr txBox="1">
            <a:spLocks noChangeArrowheads="1"/>
          </p:cNvSpPr>
          <p:nvPr/>
        </p:nvSpPr>
        <p:spPr bwMode="auto">
          <a:xfrm>
            <a:off x="2214563" y="119538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5140" name="Freeform 20"/>
          <p:cNvSpPr>
            <a:spLocks noChangeArrowheads="1"/>
          </p:cNvSpPr>
          <p:nvPr/>
        </p:nvSpPr>
        <p:spPr bwMode="auto">
          <a:xfrm>
            <a:off x="2387600" y="1143000"/>
            <a:ext cx="563563" cy="179388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1" name="Freeform 21"/>
          <p:cNvSpPr>
            <a:spLocks noChangeArrowheads="1"/>
          </p:cNvSpPr>
          <p:nvPr/>
        </p:nvSpPr>
        <p:spPr bwMode="auto">
          <a:xfrm>
            <a:off x="2735263" y="1200150"/>
            <a:ext cx="223837" cy="501650"/>
          </a:xfrm>
          <a:custGeom>
            <a:avLst/>
            <a:gdLst>
              <a:gd name="T0" fmla="*/ 2 w 141"/>
              <a:gd name="T1" fmla="*/ 316 h 316"/>
              <a:gd name="T2" fmla="*/ 141 w 141"/>
              <a:gd name="T3" fmla="*/ 237 h 316"/>
              <a:gd name="T4" fmla="*/ 136 w 141"/>
              <a:gd name="T5" fmla="*/ 0 h 316"/>
              <a:gd name="T6" fmla="*/ 0 w 141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1" h="316">
                <a:moveTo>
                  <a:pt x="2" y="316"/>
                </a:moveTo>
                <a:lnTo>
                  <a:pt x="141" y="237"/>
                </a:lnTo>
                <a:lnTo>
                  <a:pt x="136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2" name="Freeform 22"/>
          <p:cNvSpPr>
            <a:spLocks noChangeArrowheads="1"/>
          </p:cNvSpPr>
          <p:nvPr/>
        </p:nvSpPr>
        <p:spPr bwMode="auto">
          <a:xfrm>
            <a:off x="2387600" y="1249363"/>
            <a:ext cx="347663" cy="454025"/>
          </a:xfrm>
          <a:custGeom>
            <a:avLst/>
            <a:gdLst>
              <a:gd name="T0" fmla="*/ 0 w 219"/>
              <a:gd name="T1" fmla="*/ 0 h 286"/>
              <a:gd name="T2" fmla="*/ 218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8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3" name="Freeform 23"/>
          <p:cNvSpPr>
            <a:spLocks noChangeArrowheads="1"/>
          </p:cNvSpPr>
          <p:nvPr/>
        </p:nvSpPr>
        <p:spPr bwMode="auto">
          <a:xfrm>
            <a:off x="2430463" y="1298575"/>
            <a:ext cx="261937" cy="347663"/>
          </a:xfrm>
          <a:custGeom>
            <a:avLst/>
            <a:gdLst>
              <a:gd name="T0" fmla="*/ 0 w 165"/>
              <a:gd name="T1" fmla="*/ 0 h 219"/>
              <a:gd name="T2" fmla="*/ 164 w 165"/>
              <a:gd name="T3" fmla="*/ 37 h 219"/>
              <a:gd name="T4" fmla="*/ 165 w 165"/>
              <a:gd name="T5" fmla="*/ 219 h 219"/>
              <a:gd name="T6" fmla="*/ 1 w 165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219">
                <a:moveTo>
                  <a:pt x="0" y="0"/>
                </a:moveTo>
                <a:lnTo>
                  <a:pt x="164" y="37"/>
                </a:lnTo>
                <a:lnTo>
                  <a:pt x="165" y="219"/>
                </a:lnTo>
                <a:lnTo>
                  <a:pt x="1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4" name="Text Box 24"/>
          <p:cNvSpPr txBox="1">
            <a:spLocks noChangeArrowheads="1"/>
          </p:cNvSpPr>
          <p:nvPr/>
        </p:nvSpPr>
        <p:spPr bwMode="auto">
          <a:xfrm>
            <a:off x="2476500" y="1327150"/>
            <a:ext cx="169863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5145" name="Freeform 25"/>
          <p:cNvSpPr>
            <a:spLocks noChangeArrowheads="1"/>
          </p:cNvSpPr>
          <p:nvPr/>
        </p:nvSpPr>
        <p:spPr bwMode="auto">
          <a:xfrm>
            <a:off x="1943100" y="1057275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6" name="Freeform 26"/>
          <p:cNvSpPr>
            <a:spLocks noChangeArrowheads="1"/>
          </p:cNvSpPr>
          <p:nvPr/>
        </p:nvSpPr>
        <p:spPr bwMode="auto">
          <a:xfrm>
            <a:off x="1609725" y="1039813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7" name="Freeform 27"/>
          <p:cNvSpPr>
            <a:spLocks noChangeArrowheads="1"/>
          </p:cNvSpPr>
          <p:nvPr/>
        </p:nvSpPr>
        <p:spPr bwMode="auto">
          <a:xfrm>
            <a:off x="1612900" y="1139825"/>
            <a:ext cx="334963" cy="373063"/>
          </a:xfrm>
          <a:custGeom>
            <a:avLst/>
            <a:gdLst>
              <a:gd name="T0" fmla="*/ 0 w 211"/>
              <a:gd name="T1" fmla="*/ 0 h 235"/>
              <a:gd name="T2" fmla="*/ 207 w 211"/>
              <a:gd name="T3" fmla="*/ 12 h 235"/>
              <a:gd name="T4" fmla="*/ 211 w 211"/>
              <a:gd name="T5" fmla="*/ 235 h 235"/>
              <a:gd name="T6" fmla="*/ 2 w 211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5">
                <a:moveTo>
                  <a:pt x="0" y="0"/>
                </a:moveTo>
                <a:lnTo>
                  <a:pt x="207" y="12"/>
                </a:lnTo>
                <a:lnTo>
                  <a:pt x="211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8" name="Freeform 28"/>
          <p:cNvSpPr>
            <a:spLocks noChangeArrowheads="1"/>
          </p:cNvSpPr>
          <p:nvPr/>
        </p:nvSpPr>
        <p:spPr bwMode="auto">
          <a:xfrm>
            <a:off x="1651000" y="1189038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9" name="Text Box 29"/>
          <p:cNvSpPr txBox="1">
            <a:spLocks noChangeArrowheads="1"/>
          </p:cNvSpPr>
          <p:nvPr/>
        </p:nvSpPr>
        <p:spPr bwMode="auto">
          <a:xfrm>
            <a:off x="1971675" y="1139825"/>
            <a:ext cx="7620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5150" name="Text Box 30"/>
          <p:cNvSpPr txBox="1">
            <a:spLocks noChangeArrowheads="1"/>
          </p:cNvSpPr>
          <p:nvPr/>
        </p:nvSpPr>
        <p:spPr bwMode="auto">
          <a:xfrm>
            <a:off x="1690688" y="1166813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5151" name="Freeform 31"/>
          <p:cNvSpPr>
            <a:spLocks noChangeArrowheads="1"/>
          </p:cNvSpPr>
          <p:nvPr/>
        </p:nvSpPr>
        <p:spPr bwMode="auto">
          <a:xfrm>
            <a:off x="1131888" y="601663"/>
            <a:ext cx="484187" cy="98425"/>
          </a:xfrm>
          <a:custGeom>
            <a:avLst/>
            <a:gdLst>
              <a:gd name="T0" fmla="*/ 220 w 305"/>
              <a:gd name="T1" fmla="*/ 62 h 62"/>
              <a:gd name="T2" fmla="*/ 305 w 305"/>
              <a:gd name="T3" fmla="*/ 6 h 62"/>
              <a:gd name="T4" fmla="*/ 102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20" y="62"/>
                </a:moveTo>
                <a:lnTo>
                  <a:pt x="305" y="6"/>
                </a:lnTo>
                <a:lnTo>
                  <a:pt x="102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2" name="Freeform 32"/>
          <p:cNvSpPr>
            <a:spLocks noChangeArrowheads="1"/>
          </p:cNvSpPr>
          <p:nvPr/>
        </p:nvSpPr>
        <p:spPr bwMode="auto">
          <a:xfrm>
            <a:off x="1455738" y="615950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4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3" name="Freeform 33"/>
          <p:cNvSpPr>
            <a:spLocks noChangeArrowheads="1"/>
          </p:cNvSpPr>
          <p:nvPr/>
        </p:nvSpPr>
        <p:spPr bwMode="auto">
          <a:xfrm>
            <a:off x="1128713" y="682625"/>
            <a:ext cx="330200" cy="366713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1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4" name="Freeform 34"/>
          <p:cNvSpPr>
            <a:spLocks noChangeArrowheads="1"/>
          </p:cNvSpPr>
          <p:nvPr/>
        </p:nvSpPr>
        <p:spPr bwMode="auto">
          <a:xfrm>
            <a:off x="1166813" y="725488"/>
            <a:ext cx="255587" cy="279400"/>
          </a:xfrm>
          <a:custGeom>
            <a:avLst/>
            <a:gdLst>
              <a:gd name="T0" fmla="*/ 0 w 161"/>
              <a:gd name="T1" fmla="*/ 0 h 176"/>
              <a:gd name="T2" fmla="*/ 161 w 161"/>
              <a:gd name="T3" fmla="*/ 7 h 176"/>
              <a:gd name="T4" fmla="*/ 161 w 161"/>
              <a:gd name="T5" fmla="*/ 176 h 176"/>
              <a:gd name="T6" fmla="*/ 0 w 161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6">
                <a:moveTo>
                  <a:pt x="0" y="0"/>
                </a:moveTo>
                <a:lnTo>
                  <a:pt x="161" y="7"/>
                </a:lnTo>
                <a:lnTo>
                  <a:pt x="161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5" name="Text Box 35"/>
          <p:cNvSpPr txBox="1">
            <a:spLocks noChangeArrowheads="1"/>
          </p:cNvSpPr>
          <p:nvPr/>
        </p:nvSpPr>
        <p:spPr bwMode="auto">
          <a:xfrm>
            <a:off x="1220788" y="709613"/>
            <a:ext cx="107950" cy="311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5156" name="Freeform 36"/>
          <p:cNvSpPr>
            <a:spLocks noChangeArrowheads="1"/>
          </p:cNvSpPr>
          <p:nvPr/>
        </p:nvSpPr>
        <p:spPr bwMode="auto">
          <a:xfrm>
            <a:off x="1538288" y="617538"/>
            <a:ext cx="493712" cy="100012"/>
          </a:xfrm>
          <a:custGeom>
            <a:avLst/>
            <a:gdLst>
              <a:gd name="T0" fmla="*/ 219 w 311"/>
              <a:gd name="T1" fmla="*/ 63 h 63"/>
              <a:gd name="T2" fmla="*/ 311 w 311"/>
              <a:gd name="T3" fmla="*/ 5 h 63"/>
              <a:gd name="T4" fmla="*/ 102 w 311"/>
              <a:gd name="T5" fmla="*/ 0 h 63"/>
              <a:gd name="T6" fmla="*/ 0 w 311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19" y="63"/>
                </a:moveTo>
                <a:lnTo>
                  <a:pt x="311" y="5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7" name="Freeform 37"/>
          <p:cNvSpPr>
            <a:spLocks noChangeArrowheads="1"/>
          </p:cNvSpPr>
          <p:nvPr/>
        </p:nvSpPr>
        <p:spPr bwMode="auto">
          <a:xfrm>
            <a:off x="1873250" y="62547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1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1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8" name="Freeform 38"/>
          <p:cNvSpPr>
            <a:spLocks noChangeArrowheads="1"/>
          </p:cNvSpPr>
          <p:nvPr/>
        </p:nvSpPr>
        <p:spPr bwMode="auto">
          <a:xfrm>
            <a:off x="1527175" y="700088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1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9" name="Freeform 39"/>
          <p:cNvSpPr>
            <a:spLocks noChangeArrowheads="1"/>
          </p:cNvSpPr>
          <p:nvPr/>
        </p:nvSpPr>
        <p:spPr bwMode="auto">
          <a:xfrm>
            <a:off x="1568450" y="741363"/>
            <a:ext cx="271463" cy="292100"/>
          </a:xfrm>
          <a:custGeom>
            <a:avLst/>
            <a:gdLst>
              <a:gd name="T0" fmla="*/ 3 w 171"/>
              <a:gd name="T1" fmla="*/ 0 h 184"/>
              <a:gd name="T2" fmla="*/ 171 w 171"/>
              <a:gd name="T3" fmla="*/ 9 h 184"/>
              <a:gd name="T4" fmla="*/ 167 w 171"/>
              <a:gd name="T5" fmla="*/ 184 h 184"/>
              <a:gd name="T6" fmla="*/ 0 w 171"/>
              <a:gd name="T7" fmla="*/ 173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4">
                <a:moveTo>
                  <a:pt x="3" y="0"/>
                </a:moveTo>
                <a:lnTo>
                  <a:pt x="171" y="9"/>
                </a:lnTo>
                <a:lnTo>
                  <a:pt x="167" y="184"/>
                </a:lnTo>
                <a:lnTo>
                  <a:pt x="0" y="173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60" name="Text Box 40"/>
          <p:cNvSpPr txBox="1">
            <a:spLocks noChangeArrowheads="1"/>
          </p:cNvSpPr>
          <p:nvPr/>
        </p:nvSpPr>
        <p:spPr bwMode="auto">
          <a:xfrm>
            <a:off x="1609725" y="730250"/>
            <a:ext cx="1841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5161" name="Freeform 41"/>
          <p:cNvSpPr>
            <a:spLocks noChangeArrowheads="1"/>
          </p:cNvSpPr>
          <p:nvPr/>
        </p:nvSpPr>
        <p:spPr bwMode="auto">
          <a:xfrm>
            <a:off x="1938338" y="776288"/>
            <a:ext cx="363537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62" name="Freeform 42"/>
          <p:cNvSpPr>
            <a:spLocks noChangeArrowheads="1"/>
          </p:cNvSpPr>
          <p:nvPr/>
        </p:nvSpPr>
        <p:spPr bwMode="auto">
          <a:xfrm>
            <a:off x="1984375" y="823913"/>
            <a:ext cx="274638" cy="271462"/>
          </a:xfrm>
          <a:custGeom>
            <a:avLst/>
            <a:gdLst>
              <a:gd name="T0" fmla="*/ 0 w 173"/>
              <a:gd name="T1" fmla="*/ 3 h 171"/>
              <a:gd name="T2" fmla="*/ 172 w 173"/>
              <a:gd name="T3" fmla="*/ 0 h 171"/>
              <a:gd name="T4" fmla="*/ 173 w 173"/>
              <a:gd name="T5" fmla="*/ 171 h 171"/>
              <a:gd name="T6" fmla="*/ 3 w 173"/>
              <a:gd name="T7" fmla="*/ 171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2" y="0"/>
                </a:lnTo>
                <a:lnTo>
                  <a:pt x="173" y="171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63" name="Freeform 43"/>
          <p:cNvSpPr>
            <a:spLocks noChangeArrowheads="1"/>
          </p:cNvSpPr>
          <p:nvPr/>
        </p:nvSpPr>
        <p:spPr bwMode="auto">
          <a:xfrm>
            <a:off x="1939925" y="71437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64" name="Text Box 44"/>
          <p:cNvSpPr txBox="1">
            <a:spLocks noChangeArrowheads="1"/>
          </p:cNvSpPr>
          <p:nvPr/>
        </p:nvSpPr>
        <p:spPr bwMode="auto">
          <a:xfrm>
            <a:off x="1987550" y="803275"/>
            <a:ext cx="261938" cy="315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5165" name="Text Box 45"/>
          <p:cNvSpPr txBox="1">
            <a:spLocks noChangeArrowheads="1"/>
          </p:cNvSpPr>
          <p:nvPr/>
        </p:nvSpPr>
        <p:spPr bwMode="auto">
          <a:xfrm>
            <a:off x="3040063" y="48577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Overview -</a:t>
            </a:r>
          </a:p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New Features</a:t>
            </a:r>
          </a:p>
        </p:txBody>
      </p:sp>
      <p:sp>
        <p:nvSpPr>
          <p:cNvPr id="5166" name="Text Box 46"/>
          <p:cNvSpPr txBox="1">
            <a:spLocks noChangeArrowheads="1"/>
          </p:cNvSpPr>
          <p:nvPr/>
        </p:nvSpPr>
        <p:spPr bwMode="auto">
          <a:xfrm>
            <a:off x="1441450" y="2244725"/>
            <a:ext cx="4337050" cy="6921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515938" indent="-9525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Supported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CID install documentation and code were cleaned up significantly.   Errors (both syntax and invalid keyword combinations) are now detected, logged and will return a return code.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Additional CID support was added to the install to allow configuration of: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up to 9 LAN adapters.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up to 3 Nameservers.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PCOMM Lite replaced TN3270 and TN5250 support.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UNINSTALL support was added.	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Install of Software Updates function was added. 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Many changes were made to IFOLDER (populate the desktop) utility.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The installation code will now do Syslevel checking to validate the compatibility problems before we install our code. 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Line 3"/>
          <p:cNvSpPr>
            <a:spLocks noChangeShapeType="1"/>
          </p:cNvSpPr>
          <p:nvPr/>
        </p:nvSpPr>
        <p:spPr bwMode="auto">
          <a:xfrm flipV="1">
            <a:off x="1027113" y="1476375"/>
            <a:ext cx="1587" cy="792162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48" name="Line 4"/>
          <p:cNvSpPr>
            <a:spLocks noChangeShapeType="1"/>
          </p:cNvSpPr>
          <p:nvPr/>
        </p:nvSpPr>
        <p:spPr bwMode="auto">
          <a:xfrm flipH="1">
            <a:off x="2998788" y="1446213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49" name="Freeform 5"/>
          <p:cNvSpPr>
            <a:spLocks noChangeArrowheads="1"/>
          </p:cNvSpPr>
          <p:nvPr/>
        </p:nvSpPr>
        <p:spPr bwMode="auto">
          <a:xfrm>
            <a:off x="1190625" y="965200"/>
            <a:ext cx="147638" cy="455613"/>
          </a:xfrm>
          <a:custGeom>
            <a:avLst/>
            <a:gdLst>
              <a:gd name="T0" fmla="*/ 2 w 93"/>
              <a:gd name="T1" fmla="*/ 287 h 287"/>
              <a:gd name="T2" fmla="*/ 93 w 93"/>
              <a:gd name="T3" fmla="*/ 216 h 287"/>
              <a:gd name="T4" fmla="*/ 93 w 93"/>
              <a:gd name="T5" fmla="*/ 0 h 287"/>
              <a:gd name="T6" fmla="*/ 0 w 93"/>
              <a:gd name="T7" fmla="*/ 65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7">
                <a:moveTo>
                  <a:pt x="2" y="287"/>
                </a:moveTo>
                <a:lnTo>
                  <a:pt x="93" y="216"/>
                </a:lnTo>
                <a:lnTo>
                  <a:pt x="93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0" name="Freeform 6"/>
          <p:cNvSpPr>
            <a:spLocks noChangeArrowheads="1"/>
          </p:cNvSpPr>
          <p:nvPr/>
        </p:nvSpPr>
        <p:spPr bwMode="auto">
          <a:xfrm>
            <a:off x="850900" y="1041400"/>
            <a:ext cx="341313" cy="381000"/>
          </a:xfrm>
          <a:custGeom>
            <a:avLst/>
            <a:gdLst>
              <a:gd name="T0" fmla="*/ 0 w 215"/>
              <a:gd name="T1" fmla="*/ 0 h 240"/>
              <a:gd name="T2" fmla="*/ 215 w 215"/>
              <a:gd name="T3" fmla="*/ 17 h 240"/>
              <a:gd name="T4" fmla="*/ 215 w 215"/>
              <a:gd name="T5" fmla="*/ 240 h 240"/>
              <a:gd name="T6" fmla="*/ 0 w 215"/>
              <a:gd name="T7" fmla="*/ 217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40">
                <a:moveTo>
                  <a:pt x="0" y="0"/>
                </a:moveTo>
                <a:lnTo>
                  <a:pt x="215" y="17"/>
                </a:lnTo>
                <a:lnTo>
                  <a:pt x="215" y="240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1" name="Freeform 7"/>
          <p:cNvSpPr>
            <a:spLocks noChangeArrowheads="1"/>
          </p:cNvSpPr>
          <p:nvPr/>
        </p:nvSpPr>
        <p:spPr bwMode="auto">
          <a:xfrm>
            <a:off x="887413" y="1085850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2" name="Freeform 8"/>
          <p:cNvSpPr>
            <a:spLocks noChangeArrowheads="1"/>
          </p:cNvSpPr>
          <p:nvPr/>
        </p:nvSpPr>
        <p:spPr bwMode="auto">
          <a:xfrm>
            <a:off x="855663" y="947738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3" name="Text Box 9"/>
          <p:cNvSpPr txBox="1">
            <a:spLocks noChangeArrowheads="1"/>
          </p:cNvSpPr>
          <p:nvPr/>
        </p:nvSpPr>
        <p:spPr bwMode="auto">
          <a:xfrm>
            <a:off x="927100" y="1073150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6154" name="Freeform 10"/>
          <p:cNvSpPr>
            <a:spLocks noChangeArrowheads="1"/>
          </p:cNvSpPr>
          <p:nvPr/>
        </p:nvSpPr>
        <p:spPr bwMode="auto">
          <a:xfrm>
            <a:off x="1268413" y="971550"/>
            <a:ext cx="469900" cy="133350"/>
          </a:xfrm>
          <a:custGeom>
            <a:avLst/>
            <a:gdLst>
              <a:gd name="T0" fmla="*/ 182 w 296"/>
              <a:gd name="T1" fmla="*/ 84 h 84"/>
              <a:gd name="T2" fmla="*/ 296 w 296"/>
              <a:gd name="T3" fmla="*/ 24 h 84"/>
              <a:gd name="T4" fmla="*/ 118 w 296"/>
              <a:gd name="T5" fmla="*/ 0 h 84"/>
              <a:gd name="T6" fmla="*/ 0 w 296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4">
                <a:moveTo>
                  <a:pt x="182" y="84"/>
                </a:moveTo>
                <a:lnTo>
                  <a:pt x="296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5" name="Freeform 11"/>
          <p:cNvSpPr>
            <a:spLocks noChangeArrowheads="1"/>
          </p:cNvSpPr>
          <p:nvPr/>
        </p:nvSpPr>
        <p:spPr bwMode="auto">
          <a:xfrm>
            <a:off x="1539875" y="1012825"/>
            <a:ext cx="195263" cy="423863"/>
          </a:xfrm>
          <a:custGeom>
            <a:avLst/>
            <a:gdLst>
              <a:gd name="T0" fmla="*/ 0 w 123"/>
              <a:gd name="T1" fmla="*/ 267 h 267"/>
              <a:gd name="T2" fmla="*/ 110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10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6" name="Freeform 12"/>
          <p:cNvSpPr>
            <a:spLocks noChangeArrowheads="1"/>
          </p:cNvSpPr>
          <p:nvPr/>
        </p:nvSpPr>
        <p:spPr bwMode="auto">
          <a:xfrm>
            <a:off x="1258888" y="1057275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7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7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7" name="Freeform 13"/>
          <p:cNvSpPr>
            <a:spLocks noChangeArrowheads="1"/>
          </p:cNvSpPr>
          <p:nvPr/>
        </p:nvSpPr>
        <p:spPr bwMode="auto">
          <a:xfrm>
            <a:off x="1296988" y="1103313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8" name="Text Box 14"/>
          <p:cNvSpPr txBox="1">
            <a:spLocks noChangeArrowheads="1"/>
          </p:cNvSpPr>
          <p:nvPr/>
        </p:nvSpPr>
        <p:spPr bwMode="auto">
          <a:xfrm>
            <a:off x="1298575" y="108267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6159" name="Freeform 15"/>
          <p:cNvSpPr>
            <a:spLocks noChangeArrowheads="1"/>
          </p:cNvSpPr>
          <p:nvPr/>
        </p:nvSpPr>
        <p:spPr bwMode="auto">
          <a:xfrm>
            <a:off x="2101850" y="1049338"/>
            <a:ext cx="550863" cy="142875"/>
          </a:xfrm>
          <a:custGeom>
            <a:avLst/>
            <a:gdLst>
              <a:gd name="T0" fmla="*/ 213 w 347"/>
              <a:gd name="T1" fmla="*/ 90 h 90"/>
              <a:gd name="T2" fmla="*/ 347 w 347"/>
              <a:gd name="T3" fmla="*/ 25 h 90"/>
              <a:gd name="T4" fmla="*/ 140 w 347"/>
              <a:gd name="T5" fmla="*/ 0 h 90"/>
              <a:gd name="T6" fmla="*/ 0 w 347"/>
              <a:gd name="T7" fmla="*/ 58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0">
                <a:moveTo>
                  <a:pt x="213" y="90"/>
                </a:moveTo>
                <a:lnTo>
                  <a:pt x="347" y="25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0" name="Freeform 16"/>
          <p:cNvSpPr>
            <a:spLocks noChangeArrowheads="1"/>
          </p:cNvSpPr>
          <p:nvPr/>
        </p:nvSpPr>
        <p:spPr bwMode="auto">
          <a:xfrm>
            <a:off x="2435225" y="1087438"/>
            <a:ext cx="217488" cy="454025"/>
          </a:xfrm>
          <a:custGeom>
            <a:avLst/>
            <a:gdLst>
              <a:gd name="T0" fmla="*/ 7 w 137"/>
              <a:gd name="T1" fmla="*/ 286 h 286"/>
              <a:gd name="T2" fmla="*/ 137 w 137"/>
              <a:gd name="T3" fmla="*/ 189 h 286"/>
              <a:gd name="T4" fmla="*/ 136 w 137"/>
              <a:gd name="T5" fmla="*/ 0 h 286"/>
              <a:gd name="T6" fmla="*/ 0 w 137"/>
              <a:gd name="T7" fmla="*/ 6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7" y="286"/>
                </a:moveTo>
                <a:lnTo>
                  <a:pt x="137" y="189"/>
                </a:lnTo>
                <a:lnTo>
                  <a:pt x="136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1" name="Freeform 17"/>
          <p:cNvSpPr>
            <a:spLocks noChangeArrowheads="1"/>
          </p:cNvSpPr>
          <p:nvPr/>
        </p:nvSpPr>
        <p:spPr bwMode="auto">
          <a:xfrm>
            <a:off x="2098675" y="1143000"/>
            <a:ext cx="338138" cy="422275"/>
          </a:xfrm>
          <a:custGeom>
            <a:avLst/>
            <a:gdLst>
              <a:gd name="T0" fmla="*/ 0 w 213"/>
              <a:gd name="T1" fmla="*/ 0 h 266"/>
              <a:gd name="T2" fmla="*/ 213 w 213"/>
              <a:gd name="T3" fmla="*/ 32 h 266"/>
              <a:gd name="T4" fmla="*/ 213 w 213"/>
              <a:gd name="T5" fmla="*/ 266 h 266"/>
              <a:gd name="T6" fmla="*/ 0 w 213"/>
              <a:gd name="T7" fmla="*/ 228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6">
                <a:moveTo>
                  <a:pt x="0" y="0"/>
                </a:moveTo>
                <a:lnTo>
                  <a:pt x="213" y="32"/>
                </a:lnTo>
                <a:lnTo>
                  <a:pt x="213" y="266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2" name="Freeform 18"/>
          <p:cNvSpPr>
            <a:spLocks noChangeArrowheads="1"/>
          </p:cNvSpPr>
          <p:nvPr/>
        </p:nvSpPr>
        <p:spPr bwMode="auto">
          <a:xfrm>
            <a:off x="2138363" y="119697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3" name="Text Box 19"/>
          <p:cNvSpPr txBox="1">
            <a:spLocks noChangeArrowheads="1"/>
          </p:cNvSpPr>
          <p:nvPr/>
        </p:nvSpPr>
        <p:spPr bwMode="auto">
          <a:xfrm>
            <a:off x="2214563" y="119538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6164" name="Freeform 20"/>
          <p:cNvSpPr>
            <a:spLocks noChangeArrowheads="1"/>
          </p:cNvSpPr>
          <p:nvPr/>
        </p:nvSpPr>
        <p:spPr bwMode="auto">
          <a:xfrm>
            <a:off x="2387600" y="1143000"/>
            <a:ext cx="563563" cy="179388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5" name="Freeform 21"/>
          <p:cNvSpPr>
            <a:spLocks noChangeArrowheads="1"/>
          </p:cNvSpPr>
          <p:nvPr/>
        </p:nvSpPr>
        <p:spPr bwMode="auto">
          <a:xfrm>
            <a:off x="2735263" y="1200150"/>
            <a:ext cx="223837" cy="501650"/>
          </a:xfrm>
          <a:custGeom>
            <a:avLst/>
            <a:gdLst>
              <a:gd name="T0" fmla="*/ 2 w 141"/>
              <a:gd name="T1" fmla="*/ 316 h 316"/>
              <a:gd name="T2" fmla="*/ 141 w 141"/>
              <a:gd name="T3" fmla="*/ 237 h 316"/>
              <a:gd name="T4" fmla="*/ 136 w 141"/>
              <a:gd name="T5" fmla="*/ 0 h 316"/>
              <a:gd name="T6" fmla="*/ 0 w 141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1" h="316">
                <a:moveTo>
                  <a:pt x="2" y="316"/>
                </a:moveTo>
                <a:lnTo>
                  <a:pt x="141" y="237"/>
                </a:lnTo>
                <a:lnTo>
                  <a:pt x="136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6" name="Freeform 22"/>
          <p:cNvSpPr>
            <a:spLocks noChangeArrowheads="1"/>
          </p:cNvSpPr>
          <p:nvPr/>
        </p:nvSpPr>
        <p:spPr bwMode="auto">
          <a:xfrm>
            <a:off x="2387600" y="1249363"/>
            <a:ext cx="347663" cy="454025"/>
          </a:xfrm>
          <a:custGeom>
            <a:avLst/>
            <a:gdLst>
              <a:gd name="T0" fmla="*/ 0 w 219"/>
              <a:gd name="T1" fmla="*/ 0 h 286"/>
              <a:gd name="T2" fmla="*/ 218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8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7" name="Freeform 23"/>
          <p:cNvSpPr>
            <a:spLocks noChangeArrowheads="1"/>
          </p:cNvSpPr>
          <p:nvPr/>
        </p:nvSpPr>
        <p:spPr bwMode="auto">
          <a:xfrm>
            <a:off x="2430463" y="1298575"/>
            <a:ext cx="261937" cy="347663"/>
          </a:xfrm>
          <a:custGeom>
            <a:avLst/>
            <a:gdLst>
              <a:gd name="T0" fmla="*/ 0 w 165"/>
              <a:gd name="T1" fmla="*/ 0 h 219"/>
              <a:gd name="T2" fmla="*/ 164 w 165"/>
              <a:gd name="T3" fmla="*/ 37 h 219"/>
              <a:gd name="T4" fmla="*/ 165 w 165"/>
              <a:gd name="T5" fmla="*/ 219 h 219"/>
              <a:gd name="T6" fmla="*/ 1 w 165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219">
                <a:moveTo>
                  <a:pt x="0" y="0"/>
                </a:moveTo>
                <a:lnTo>
                  <a:pt x="164" y="37"/>
                </a:lnTo>
                <a:lnTo>
                  <a:pt x="165" y="219"/>
                </a:lnTo>
                <a:lnTo>
                  <a:pt x="1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8" name="Text Box 24"/>
          <p:cNvSpPr txBox="1">
            <a:spLocks noChangeArrowheads="1"/>
          </p:cNvSpPr>
          <p:nvPr/>
        </p:nvSpPr>
        <p:spPr bwMode="auto">
          <a:xfrm>
            <a:off x="2476500" y="1327150"/>
            <a:ext cx="169863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6169" name="Freeform 25"/>
          <p:cNvSpPr>
            <a:spLocks noChangeArrowheads="1"/>
          </p:cNvSpPr>
          <p:nvPr/>
        </p:nvSpPr>
        <p:spPr bwMode="auto">
          <a:xfrm>
            <a:off x="1943100" y="1057275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0" name="Freeform 26"/>
          <p:cNvSpPr>
            <a:spLocks noChangeArrowheads="1"/>
          </p:cNvSpPr>
          <p:nvPr/>
        </p:nvSpPr>
        <p:spPr bwMode="auto">
          <a:xfrm>
            <a:off x="1609725" y="1039813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1" name="Freeform 27"/>
          <p:cNvSpPr>
            <a:spLocks noChangeArrowheads="1"/>
          </p:cNvSpPr>
          <p:nvPr/>
        </p:nvSpPr>
        <p:spPr bwMode="auto">
          <a:xfrm>
            <a:off x="1612900" y="1139825"/>
            <a:ext cx="334963" cy="373063"/>
          </a:xfrm>
          <a:custGeom>
            <a:avLst/>
            <a:gdLst>
              <a:gd name="T0" fmla="*/ 0 w 211"/>
              <a:gd name="T1" fmla="*/ 0 h 235"/>
              <a:gd name="T2" fmla="*/ 207 w 211"/>
              <a:gd name="T3" fmla="*/ 12 h 235"/>
              <a:gd name="T4" fmla="*/ 211 w 211"/>
              <a:gd name="T5" fmla="*/ 235 h 235"/>
              <a:gd name="T6" fmla="*/ 2 w 211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5">
                <a:moveTo>
                  <a:pt x="0" y="0"/>
                </a:moveTo>
                <a:lnTo>
                  <a:pt x="207" y="12"/>
                </a:lnTo>
                <a:lnTo>
                  <a:pt x="211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2" name="Freeform 28"/>
          <p:cNvSpPr>
            <a:spLocks noChangeArrowheads="1"/>
          </p:cNvSpPr>
          <p:nvPr/>
        </p:nvSpPr>
        <p:spPr bwMode="auto">
          <a:xfrm>
            <a:off x="1651000" y="1189038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3" name="Text Box 29"/>
          <p:cNvSpPr txBox="1">
            <a:spLocks noChangeArrowheads="1"/>
          </p:cNvSpPr>
          <p:nvPr/>
        </p:nvSpPr>
        <p:spPr bwMode="auto">
          <a:xfrm>
            <a:off x="1971675" y="1139825"/>
            <a:ext cx="7620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6174" name="Text Box 30"/>
          <p:cNvSpPr txBox="1">
            <a:spLocks noChangeArrowheads="1"/>
          </p:cNvSpPr>
          <p:nvPr/>
        </p:nvSpPr>
        <p:spPr bwMode="auto">
          <a:xfrm>
            <a:off x="1690688" y="1166813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6175" name="Freeform 31"/>
          <p:cNvSpPr>
            <a:spLocks noChangeArrowheads="1"/>
          </p:cNvSpPr>
          <p:nvPr/>
        </p:nvSpPr>
        <p:spPr bwMode="auto">
          <a:xfrm>
            <a:off x="1131888" y="601663"/>
            <a:ext cx="484187" cy="98425"/>
          </a:xfrm>
          <a:custGeom>
            <a:avLst/>
            <a:gdLst>
              <a:gd name="T0" fmla="*/ 220 w 305"/>
              <a:gd name="T1" fmla="*/ 62 h 62"/>
              <a:gd name="T2" fmla="*/ 305 w 305"/>
              <a:gd name="T3" fmla="*/ 6 h 62"/>
              <a:gd name="T4" fmla="*/ 102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20" y="62"/>
                </a:moveTo>
                <a:lnTo>
                  <a:pt x="305" y="6"/>
                </a:lnTo>
                <a:lnTo>
                  <a:pt x="102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6" name="Freeform 32"/>
          <p:cNvSpPr>
            <a:spLocks noChangeArrowheads="1"/>
          </p:cNvSpPr>
          <p:nvPr/>
        </p:nvSpPr>
        <p:spPr bwMode="auto">
          <a:xfrm>
            <a:off x="1455738" y="615950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4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7" name="Freeform 33"/>
          <p:cNvSpPr>
            <a:spLocks noChangeArrowheads="1"/>
          </p:cNvSpPr>
          <p:nvPr/>
        </p:nvSpPr>
        <p:spPr bwMode="auto">
          <a:xfrm>
            <a:off x="1128713" y="682625"/>
            <a:ext cx="330200" cy="366713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1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8" name="Freeform 34"/>
          <p:cNvSpPr>
            <a:spLocks noChangeArrowheads="1"/>
          </p:cNvSpPr>
          <p:nvPr/>
        </p:nvSpPr>
        <p:spPr bwMode="auto">
          <a:xfrm>
            <a:off x="1166813" y="725488"/>
            <a:ext cx="255587" cy="279400"/>
          </a:xfrm>
          <a:custGeom>
            <a:avLst/>
            <a:gdLst>
              <a:gd name="T0" fmla="*/ 0 w 161"/>
              <a:gd name="T1" fmla="*/ 0 h 176"/>
              <a:gd name="T2" fmla="*/ 161 w 161"/>
              <a:gd name="T3" fmla="*/ 7 h 176"/>
              <a:gd name="T4" fmla="*/ 161 w 161"/>
              <a:gd name="T5" fmla="*/ 176 h 176"/>
              <a:gd name="T6" fmla="*/ 0 w 161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6">
                <a:moveTo>
                  <a:pt x="0" y="0"/>
                </a:moveTo>
                <a:lnTo>
                  <a:pt x="161" y="7"/>
                </a:lnTo>
                <a:lnTo>
                  <a:pt x="161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9" name="Text Box 35"/>
          <p:cNvSpPr txBox="1">
            <a:spLocks noChangeArrowheads="1"/>
          </p:cNvSpPr>
          <p:nvPr/>
        </p:nvSpPr>
        <p:spPr bwMode="auto">
          <a:xfrm>
            <a:off x="1220788" y="709613"/>
            <a:ext cx="107950" cy="311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6180" name="Freeform 36"/>
          <p:cNvSpPr>
            <a:spLocks noChangeArrowheads="1"/>
          </p:cNvSpPr>
          <p:nvPr/>
        </p:nvSpPr>
        <p:spPr bwMode="auto">
          <a:xfrm>
            <a:off x="1538288" y="617538"/>
            <a:ext cx="493712" cy="100012"/>
          </a:xfrm>
          <a:custGeom>
            <a:avLst/>
            <a:gdLst>
              <a:gd name="T0" fmla="*/ 219 w 311"/>
              <a:gd name="T1" fmla="*/ 63 h 63"/>
              <a:gd name="T2" fmla="*/ 311 w 311"/>
              <a:gd name="T3" fmla="*/ 5 h 63"/>
              <a:gd name="T4" fmla="*/ 102 w 311"/>
              <a:gd name="T5" fmla="*/ 0 h 63"/>
              <a:gd name="T6" fmla="*/ 0 w 311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19" y="63"/>
                </a:moveTo>
                <a:lnTo>
                  <a:pt x="311" y="5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1" name="Freeform 37"/>
          <p:cNvSpPr>
            <a:spLocks noChangeArrowheads="1"/>
          </p:cNvSpPr>
          <p:nvPr/>
        </p:nvSpPr>
        <p:spPr bwMode="auto">
          <a:xfrm>
            <a:off x="1873250" y="62547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1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1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2" name="Freeform 38"/>
          <p:cNvSpPr>
            <a:spLocks noChangeArrowheads="1"/>
          </p:cNvSpPr>
          <p:nvPr/>
        </p:nvSpPr>
        <p:spPr bwMode="auto">
          <a:xfrm>
            <a:off x="1527175" y="700088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1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3" name="Freeform 39"/>
          <p:cNvSpPr>
            <a:spLocks noChangeArrowheads="1"/>
          </p:cNvSpPr>
          <p:nvPr/>
        </p:nvSpPr>
        <p:spPr bwMode="auto">
          <a:xfrm>
            <a:off x="1568450" y="741363"/>
            <a:ext cx="271463" cy="292100"/>
          </a:xfrm>
          <a:custGeom>
            <a:avLst/>
            <a:gdLst>
              <a:gd name="T0" fmla="*/ 3 w 171"/>
              <a:gd name="T1" fmla="*/ 0 h 184"/>
              <a:gd name="T2" fmla="*/ 171 w 171"/>
              <a:gd name="T3" fmla="*/ 9 h 184"/>
              <a:gd name="T4" fmla="*/ 167 w 171"/>
              <a:gd name="T5" fmla="*/ 184 h 184"/>
              <a:gd name="T6" fmla="*/ 0 w 171"/>
              <a:gd name="T7" fmla="*/ 173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4">
                <a:moveTo>
                  <a:pt x="3" y="0"/>
                </a:moveTo>
                <a:lnTo>
                  <a:pt x="171" y="9"/>
                </a:lnTo>
                <a:lnTo>
                  <a:pt x="167" y="184"/>
                </a:lnTo>
                <a:lnTo>
                  <a:pt x="0" y="173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4" name="Text Box 40"/>
          <p:cNvSpPr txBox="1">
            <a:spLocks noChangeArrowheads="1"/>
          </p:cNvSpPr>
          <p:nvPr/>
        </p:nvSpPr>
        <p:spPr bwMode="auto">
          <a:xfrm>
            <a:off x="1609725" y="730250"/>
            <a:ext cx="1841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6185" name="Freeform 41"/>
          <p:cNvSpPr>
            <a:spLocks noChangeArrowheads="1"/>
          </p:cNvSpPr>
          <p:nvPr/>
        </p:nvSpPr>
        <p:spPr bwMode="auto">
          <a:xfrm>
            <a:off x="1938338" y="776288"/>
            <a:ext cx="363537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6" name="Freeform 42"/>
          <p:cNvSpPr>
            <a:spLocks noChangeArrowheads="1"/>
          </p:cNvSpPr>
          <p:nvPr/>
        </p:nvSpPr>
        <p:spPr bwMode="auto">
          <a:xfrm>
            <a:off x="1984375" y="823913"/>
            <a:ext cx="274638" cy="271462"/>
          </a:xfrm>
          <a:custGeom>
            <a:avLst/>
            <a:gdLst>
              <a:gd name="T0" fmla="*/ 0 w 173"/>
              <a:gd name="T1" fmla="*/ 3 h 171"/>
              <a:gd name="T2" fmla="*/ 172 w 173"/>
              <a:gd name="T3" fmla="*/ 0 h 171"/>
              <a:gd name="T4" fmla="*/ 173 w 173"/>
              <a:gd name="T5" fmla="*/ 171 h 171"/>
              <a:gd name="T6" fmla="*/ 3 w 173"/>
              <a:gd name="T7" fmla="*/ 171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2" y="0"/>
                </a:lnTo>
                <a:lnTo>
                  <a:pt x="173" y="171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7" name="Freeform 43"/>
          <p:cNvSpPr>
            <a:spLocks noChangeArrowheads="1"/>
          </p:cNvSpPr>
          <p:nvPr/>
        </p:nvSpPr>
        <p:spPr bwMode="auto">
          <a:xfrm>
            <a:off x="1939925" y="71437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8" name="Text Box 44"/>
          <p:cNvSpPr txBox="1">
            <a:spLocks noChangeArrowheads="1"/>
          </p:cNvSpPr>
          <p:nvPr/>
        </p:nvSpPr>
        <p:spPr bwMode="auto">
          <a:xfrm>
            <a:off x="1987550" y="803275"/>
            <a:ext cx="261938" cy="315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6189" name="Text Box 45"/>
          <p:cNvSpPr txBox="1">
            <a:spLocks noChangeArrowheads="1"/>
          </p:cNvSpPr>
          <p:nvPr/>
        </p:nvSpPr>
        <p:spPr bwMode="auto">
          <a:xfrm>
            <a:off x="3040063" y="48577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Overview - Features</a:t>
            </a:r>
          </a:p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Cont...</a:t>
            </a:r>
          </a:p>
        </p:txBody>
      </p:sp>
      <p:sp>
        <p:nvSpPr>
          <p:cNvPr id="6190" name="Text Box 46"/>
          <p:cNvSpPr txBox="1">
            <a:spLocks noChangeArrowheads="1"/>
          </p:cNvSpPr>
          <p:nvPr/>
        </p:nvSpPr>
        <p:spPr bwMode="auto">
          <a:xfrm>
            <a:off x="1409700" y="2260600"/>
            <a:ext cx="4337050" cy="2505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Unsupported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TN3270 no longer installed.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TN5250 no longer installed.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PMANT no longer installed.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TELNETO no longer installed.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SNMP is now part of System View.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1" name="Line 3"/>
          <p:cNvSpPr>
            <a:spLocks noChangeShapeType="1"/>
          </p:cNvSpPr>
          <p:nvPr/>
        </p:nvSpPr>
        <p:spPr bwMode="auto">
          <a:xfrm flipV="1">
            <a:off x="1027113" y="1476375"/>
            <a:ext cx="1587" cy="792162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2" name="Line 4"/>
          <p:cNvSpPr>
            <a:spLocks noChangeShapeType="1"/>
          </p:cNvSpPr>
          <p:nvPr/>
        </p:nvSpPr>
        <p:spPr bwMode="auto">
          <a:xfrm flipH="1">
            <a:off x="2998788" y="1446213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3" name="Freeform 5"/>
          <p:cNvSpPr>
            <a:spLocks noChangeArrowheads="1"/>
          </p:cNvSpPr>
          <p:nvPr/>
        </p:nvSpPr>
        <p:spPr bwMode="auto">
          <a:xfrm>
            <a:off x="1190625" y="965200"/>
            <a:ext cx="147638" cy="455613"/>
          </a:xfrm>
          <a:custGeom>
            <a:avLst/>
            <a:gdLst>
              <a:gd name="T0" fmla="*/ 2 w 93"/>
              <a:gd name="T1" fmla="*/ 287 h 287"/>
              <a:gd name="T2" fmla="*/ 93 w 93"/>
              <a:gd name="T3" fmla="*/ 216 h 287"/>
              <a:gd name="T4" fmla="*/ 93 w 93"/>
              <a:gd name="T5" fmla="*/ 0 h 287"/>
              <a:gd name="T6" fmla="*/ 0 w 93"/>
              <a:gd name="T7" fmla="*/ 65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7">
                <a:moveTo>
                  <a:pt x="2" y="287"/>
                </a:moveTo>
                <a:lnTo>
                  <a:pt x="93" y="216"/>
                </a:lnTo>
                <a:lnTo>
                  <a:pt x="93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4" name="Freeform 6"/>
          <p:cNvSpPr>
            <a:spLocks noChangeArrowheads="1"/>
          </p:cNvSpPr>
          <p:nvPr/>
        </p:nvSpPr>
        <p:spPr bwMode="auto">
          <a:xfrm>
            <a:off x="850900" y="1041400"/>
            <a:ext cx="341313" cy="381000"/>
          </a:xfrm>
          <a:custGeom>
            <a:avLst/>
            <a:gdLst>
              <a:gd name="T0" fmla="*/ 0 w 215"/>
              <a:gd name="T1" fmla="*/ 0 h 240"/>
              <a:gd name="T2" fmla="*/ 215 w 215"/>
              <a:gd name="T3" fmla="*/ 17 h 240"/>
              <a:gd name="T4" fmla="*/ 215 w 215"/>
              <a:gd name="T5" fmla="*/ 240 h 240"/>
              <a:gd name="T6" fmla="*/ 0 w 215"/>
              <a:gd name="T7" fmla="*/ 217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40">
                <a:moveTo>
                  <a:pt x="0" y="0"/>
                </a:moveTo>
                <a:lnTo>
                  <a:pt x="215" y="17"/>
                </a:lnTo>
                <a:lnTo>
                  <a:pt x="215" y="240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5" name="Freeform 7"/>
          <p:cNvSpPr>
            <a:spLocks noChangeArrowheads="1"/>
          </p:cNvSpPr>
          <p:nvPr/>
        </p:nvSpPr>
        <p:spPr bwMode="auto">
          <a:xfrm>
            <a:off x="887413" y="1085850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6" name="Freeform 8"/>
          <p:cNvSpPr>
            <a:spLocks noChangeArrowheads="1"/>
          </p:cNvSpPr>
          <p:nvPr/>
        </p:nvSpPr>
        <p:spPr bwMode="auto">
          <a:xfrm>
            <a:off x="855663" y="947738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7" name="Text Box 9"/>
          <p:cNvSpPr txBox="1">
            <a:spLocks noChangeArrowheads="1"/>
          </p:cNvSpPr>
          <p:nvPr/>
        </p:nvSpPr>
        <p:spPr bwMode="auto">
          <a:xfrm>
            <a:off x="927100" y="1073150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7178" name="Freeform 10"/>
          <p:cNvSpPr>
            <a:spLocks noChangeArrowheads="1"/>
          </p:cNvSpPr>
          <p:nvPr/>
        </p:nvSpPr>
        <p:spPr bwMode="auto">
          <a:xfrm>
            <a:off x="1268413" y="971550"/>
            <a:ext cx="469900" cy="133350"/>
          </a:xfrm>
          <a:custGeom>
            <a:avLst/>
            <a:gdLst>
              <a:gd name="T0" fmla="*/ 182 w 296"/>
              <a:gd name="T1" fmla="*/ 84 h 84"/>
              <a:gd name="T2" fmla="*/ 296 w 296"/>
              <a:gd name="T3" fmla="*/ 24 h 84"/>
              <a:gd name="T4" fmla="*/ 118 w 296"/>
              <a:gd name="T5" fmla="*/ 0 h 84"/>
              <a:gd name="T6" fmla="*/ 0 w 296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4">
                <a:moveTo>
                  <a:pt x="182" y="84"/>
                </a:moveTo>
                <a:lnTo>
                  <a:pt x="296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9" name="Freeform 11"/>
          <p:cNvSpPr>
            <a:spLocks noChangeArrowheads="1"/>
          </p:cNvSpPr>
          <p:nvPr/>
        </p:nvSpPr>
        <p:spPr bwMode="auto">
          <a:xfrm>
            <a:off x="1539875" y="1012825"/>
            <a:ext cx="195263" cy="423863"/>
          </a:xfrm>
          <a:custGeom>
            <a:avLst/>
            <a:gdLst>
              <a:gd name="T0" fmla="*/ 0 w 123"/>
              <a:gd name="T1" fmla="*/ 267 h 267"/>
              <a:gd name="T2" fmla="*/ 110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10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0" name="Freeform 12"/>
          <p:cNvSpPr>
            <a:spLocks noChangeArrowheads="1"/>
          </p:cNvSpPr>
          <p:nvPr/>
        </p:nvSpPr>
        <p:spPr bwMode="auto">
          <a:xfrm>
            <a:off x="1258888" y="1057275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7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7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1" name="Freeform 13"/>
          <p:cNvSpPr>
            <a:spLocks noChangeArrowheads="1"/>
          </p:cNvSpPr>
          <p:nvPr/>
        </p:nvSpPr>
        <p:spPr bwMode="auto">
          <a:xfrm>
            <a:off x="1296988" y="1103313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2" name="Text Box 14"/>
          <p:cNvSpPr txBox="1">
            <a:spLocks noChangeArrowheads="1"/>
          </p:cNvSpPr>
          <p:nvPr/>
        </p:nvSpPr>
        <p:spPr bwMode="auto">
          <a:xfrm>
            <a:off x="1298575" y="108267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7183" name="Freeform 15"/>
          <p:cNvSpPr>
            <a:spLocks noChangeArrowheads="1"/>
          </p:cNvSpPr>
          <p:nvPr/>
        </p:nvSpPr>
        <p:spPr bwMode="auto">
          <a:xfrm>
            <a:off x="2101850" y="1049338"/>
            <a:ext cx="550863" cy="142875"/>
          </a:xfrm>
          <a:custGeom>
            <a:avLst/>
            <a:gdLst>
              <a:gd name="T0" fmla="*/ 213 w 347"/>
              <a:gd name="T1" fmla="*/ 90 h 90"/>
              <a:gd name="T2" fmla="*/ 347 w 347"/>
              <a:gd name="T3" fmla="*/ 25 h 90"/>
              <a:gd name="T4" fmla="*/ 140 w 347"/>
              <a:gd name="T5" fmla="*/ 0 h 90"/>
              <a:gd name="T6" fmla="*/ 0 w 347"/>
              <a:gd name="T7" fmla="*/ 58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0">
                <a:moveTo>
                  <a:pt x="213" y="90"/>
                </a:moveTo>
                <a:lnTo>
                  <a:pt x="347" y="25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4" name="Freeform 16"/>
          <p:cNvSpPr>
            <a:spLocks noChangeArrowheads="1"/>
          </p:cNvSpPr>
          <p:nvPr/>
        </p:nvSpPr>
        <p:spPr bwMode="auto">
          <a:xfrm>
            <a:off x="2435225" y="1087438"/>
            <a:ext cx="217488" cy="454025"/>
          </a:xfrm>
          <a:custGeom>
            <a:avLst/>
            <a:gdLst>
              <a:gd name="T0" fmla="*/ 7 w 137"/>
              <a:gd name="T1" fmla="*/ 286 h 286"/>
              <a:gd name="T2" fmla="*/ 137 w 137"/>
              <a:gd name="T3" fmla="*/ 189 h 286"/>
              <a:gd name="T4" fmla="*/ 136 w 137"/>
              <a:gd name="T5" fmla="*/ 0 h 286"/>
              <a:gd name="T6" fmla="*/ 0 w 137"/>
              <a:gd name="T7" fmla="*/ 6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7" y="286"/>
                </a:moveTo>
                <a:lnTo>
                  <a:pt x="137" y="189"/>
                </a:lnTo>
                <a:lnTo>
                  <a:pt x="136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5" name="Freeform 17"/>
          <p:cNvSpPr>
            <a:spLocks noChangeArrowheads="1"/>
          </p:cNvSpPr>
          <p:nvPr/>
        </p:nvSpPr>
        <p:spPr bwMode="auto">
          <a:xfrm>
            <a:off x="2098675" y="1143000"/>
            <a:ext cx="338138" cy="422275"/>
          </a:xfrm>
          <a:custGeom>
            <a:avLst/>
            <a:gdLst>
              <a:gd name="T0" fmla="*/ 0 w 213"/>
              <a:gd name="T1" fmla="*/ 0 h 266"/>
              <a:gd name="T2" fmla="*/ 213 w 213"/>
              <a:gd name="T3" fmla="*/ 32 h 266"/>
              <a:gd name="T4" fmla="*/ 213 w 213"/>
              <a:gd name="T5" fmla="*/ 266 h 266"/>
              <a:gd name="T6" fmla="*/ 0 w 213"/>
              <a:gd name="T7" fmla="*/ 228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6">
                <a:moveTo>
                  <a:pt x="0" y="0"/>
                </a:moveTo>
                <a:lnTo>
                  <a:pt x="213" y="32"/>
                </a:lnTo>
                <a:lnTo>
                  <a:pt x="213" y="266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6" name="Freeform 18"/>
          <p:cNvSpPr>
            <a:spLocks noChangeArrowheads="1"/>
          </p:cNvSpPr>
          <p:nvPr/>
        </p:nvSpPr>
        <p:spPr bwMode="auto">
          <a:xfrm>
            <a:off x="2138363" y="119697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7" name="Text Box 19"/>
          <p:cNvSpPr txBox="1">
            <a:spLocks noChangeArrowheads="1"/>
          </p:cNvSpPr>
          <p:nvPr/>
        </p:nvSpPr>
        <p:spPr bwMode="auto">
          <a:xfrm>
            <a:off x="2214563" y="119538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7188" name="Freeform 20"/>
          <p:cNvSpPr>
            <a:spLocks noChangeArrowheads="1"/>
          </p:cNvSpPr>
          <p:nvPr/>
        </p:nvSpPr>
        <p:spPr bwMode="auto">
          <a:xfrm>
            <a:off x="2387600" y="1143000"/>
            <a:ext cx="563563" cy="179388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9" name="Freeform 21"/>
          <p:cNvSpPr>
            <a:spLocks noChangeArrowheads="1"/>
          </p:cNvSpPr>
          <p:nvPr/>
        </p:nvSpPr>
        <p:spPr bwMode="auto">
          <a:xfrm>
            <a:off x="2735263" y="1200150"/>
            <a:ext cx="223837" cy="501650"/>
          </a:xfrm>
          <a:custGeom>
            <a:avLst/>
            <a:gdLst>
              <a:gd name="T0" fmla="*/ 2 w 141"/>
              <a:gd name="T1" fmla="*/ 316 h 316"/>
              <a:gd name="T2" fmla="*/ 141 w 141"/>
              <a:gd name="T3" fmla="*/ 237 h 316"/>
              <a:gd name="T4" fmla="*/ 136 w 141"/>
              <a:gd name="T5" fmla="*/ 0 h 316"/>
              <a:gd name="T6" fmla="*/ 0 w 141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1" h="316">
                <a:moveTo>
                  <a:pt x="2" y="316"/>
                </a:moveTo>
                <a:lnTo>
                  <a:pt x="141" y="237"/>
                </a:lnTo>
                <a:lnTo>
                  <a:pt x="136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0" name="Freeform 22"/>
          <p:cNvSpPr>
            <a:spLocks noChangeArrowheads="1"/>
          </p:cNvSpPr>
          <p:nvPr/>
        </p:nvSpPr>
        <p:spPr bwMode="auto">
          <a:xfrm>
            <a:off x="2387600" y="1249363"/>
            <a:ext cx="347663" cy="454025"/>
          </a:xfrm>
          <a:custGeom>
            <a:avLst/>
            <a:gdLst>
              <a:gd name="T0" fmla="*/ 0 w 219"/>
              <a:gd name="T1" fmla="*/ 0 h 286"/>
              <a:gd name="T2" fmla="*/ 218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8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1" name="Freeform 23"/>
          <p:cNvSpPr>
            <a:spLocks noChangeArrowheads="1"/>
          </p:cNvSpPr>
          <p:nvPr/>
        </p:nvSpPr>
        <p:spPr bwMode="auto">
          <a:xfrm>
            <a:off x="2430463" y="1298575"/>
            <a:ext cx="261937" cy="347663"/>
          </a:xfrm>
          <a:custGeom>
            <a:avLst/>
            <a:gdLst>
              <a:gd name="T0" fmla="*/ 0 w 165"/>
              <a:gd name="T1" fmla="*/ 0 h 219"/>
              <a:gd name="T2" fmla="*/ 164 w 165"/>
              <a:gd name="T3" fmla="*/ 37 h 219"/>
              <a:gd name="T4" fmla="*/ 165 w 165"/>
              <a:gd name="T5" fmla="*/ 219 h 219"/>
              <a:gd name="T6" fmla="*/ 1 w 165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219">
                <a:moveTo>
                  <a:pt x="0" y="0"/>
                </a:moveTo>
                <a:lnTo>
                  <a:pt x="164" y="37"/>
                </a:lnTo>
                <a:lnTo>
                  <a:pt x="165" y="219"/>
                </a:lnTo>
                <a:lnTo>
                  <a:pt x="1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2" name="Text Box 24"/>
          <p:cNvSpPr txBox="1">
            <a:spLocks noChangeArrowheads="1"/>
          </p:cNvSpPr>
          <p:nvPr/>
        </p:nvSpPr>
        <p:spPr bwMode="auto">
          <a:xfrm>
            <a:off x="2476500" y="1327150"/>
            <a:ext cx="169863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7193" name="Freeform 25"/>
          <p:cNvSpPr>
            <a:spLocks noChangeArrowheads="1"/>
          </p:cNvSpPr>
          <p:nvPr/>
        </p:nvSpPr>
        <p:spPr bwMode="auto">
          <a:xfrm>
            <a:off x="1943100" y="1057275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4" name="Freeform 26"/>
          <p:cNvSpPr>
            <a:spLocks noChangeArrowheads="1"/>
          </p:cNvSpPr>
          <p:nvPr/>
        </p:nvSpPr>
        <p:spPr bwMode="auto">
          <a:xfrm>
            <a:off x="1609725" y="1039813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5" name="Freeform 27"/>
          <p:cNvSpPr>
            <a:spLocks noChangeArrowheads="1"/>
          </p:cNvSpPr>
          <p:nvPr/>
        </p:nvSpPr>
        <p:spPr bwMode="auto">
          <a:xfrm>
            <a:off x="1612900" y="1139825"/>
            <a:ext cx="334963" cy="373063"/>
          </a:xfrm>
          <a:custGeom>
            <a:avLst/>
            <a:gdLst>
              <a:gd name="T0" fmla="*/ 0 w 211"/>
              <a:gd name="T1" fmla="*/ 0 h 235"/>
              <a:gd name="T2" fmla="*/ 207 w 211"/>
              <a:gd name="T3" fmla="*/ 12 h 235"/>
              <a:gd name="T4" fmla="*/ 211 w 211"/>
              <a:gd name="T5" fmla="*/ 235 h 235"/>
              <a:gd name="T6" fmla="*/ 2 w 211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5">
                <a:moveTo>
                  <a:pt x="0" y="0"/>
                </a:moveTo>
                <a:lnTo>
                  <a:pt x="207" y="12"/>
                </a:lnTo>
                <a:lnTo>
                  <a:pt x="211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6" name="Freeform 28"/>
          <p:cNvSpPr>
            <a:spLocks noChangeArrowheads="1"/>
          </p:cNvSpPr>
          <p:nvPr/>
        </p:nvSpPr>
        <p:spPr bwMode="auto">
          <a:xfrm>
            <a:off x="1651000" y="1189038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7" name="Text Box 29"/>
          <p:cNvSpPr txBox="1">
            <a:spLocks noChangeArrowheads="1"/>
          </p:cNvSpPr>
          <p:nvPr/>
        </p:nvSpPr>
        <p:spPr bwMode="auto">
          <a:xfrm>
            <a:off x="1971675" y="1139825"/>
            <a:ext cx="7620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7198" name="Text Box 30"/>
          <p:cNvSpPr txBox="1">
            <a:spLocks noChangeArrowheads="1"/>
          </p:cNvSpPr>
          <p:nvPr/>
        </p:nvSpPr>
        <p:spPr bwMode="auto">
          <a:xfrm>
            <a:off x="1690688" y="1166813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7199" name="Freeform 31"/>
          <p:cNvSpPr>
            <a:spLocks noChangeArrowheads="1"/>
          </p:cNvSpPr>
          <p:nvPr/>
        </p:nvSpPr>
        <p:spPr bwMode="auto">
          <a:xfrm>
            <a:off x="1131888" y="601663"/>
            <a:ext cx="484187" cy="98425"/>
          </a:xfrm>
          <a:custGeom>
            <a:avLst/>
            <a:gdLst>
              <a:gd name="T0" fmla="*/ 220 w 305"/>
              <a:gd name="T1" fmla="*/ 62 h 62"/>
              <a:gd name="T2" fmla="*/ 305 w 305"/>
              <a:gd name="T3" fmla="*/ 6 h 62"/>
              <a:gd name="T4" fmla="*/ 102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20" y="62"/>
                </a:moveTo>
                <a:lnTo>
                  <a:pt x="305" y="6"/>
                </a:lnTo>
                <a:lnTo>
                  <a:pt x="102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0" name="Freeform 32"/>
          <p:cNvSpPr>
            <a:spLocks noChangeArrowheads="1"/>
          </p:cNvSpPr>
          <p:nvPr/>
        </p:nvSpPr>
        <p:spPr bwMode="auto">
          <a:xfrm>
            <a:off x="1455738" y="615950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4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1" name="Freeform 33"/>
          <p:cNvSpPr>
            <a:spLocks noChangeArrowheads="1"/>
          </p:cNvSpPr>
          <p:nvPr/>
        </p:nvSpPr>
        <p:spPr bwMode="auto">
          <a:xfrm>
            <a:off x="1128713" y="682625"/>
            <a:ext cx="330200" cy="366713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1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2" name="Freeform 34"/>
          <p:cNvSpPr>
            <a:spLocks noChangeArrowheads="1"/>
          </p:cNvSpPr>
          <p:nvPr/>
        </p:nvSpPr>
        <p:spPr bwMode="auto">
          <a:xfrm>
            <a:off x="1166813" y="725488"/>
            <a:ext cx="255587" cy="279400"/>
          </a:xfrm>
          <a:custGeom>
            <a:avLst/>
            <a:gdLst>
              <a:gd name="T0" fmla="*/ 0 w 161"/>
              <a:gd name="T1" fmla="*/ 0 h 176"/>
              <a:gd name="T2" fmla="*/ 161 w 161"/>
              <a:gd name="T3" fmla="*/ 7 h 176"/>
              <a:gd name="T4" fmla="*/ 161 w 161"/>
              <a:gd name="T5" fmla="*/ 176 h 176"/>
              <a:gd name="T6" fmla="*/ 0 w 161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6">
                <a:moveTo>
                  <a:pt x="0" y="0"/>
                </a:moveTo>
                <a:lnTo>
                  <a:pt x="161" y="7"/>
                </a:lnTo>
                <a:lnTo>
                  <a:pt x="161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3" name="Text Box 35"/>
          <p:cNvSpPr txBox="1">
            <a:spLocks noChangeArrowheads="1"/>
          </p:cNvSpPr>
          <p:nvPr/>
        </p:nvSpPr>
        <p:spPr bwMode="auto">
          <a:xfrm>
            <a:off x="1220788" y="709613"/>
            <a:ext cx="107950" cy="311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7204" name="Freeform 36"/>
          <p:cNvSpPr>
            <a:spLocks noChangeArrowheads="1"/>
          </p:cNvSpPr>
          <p:nvPr/>
        </p:nvSpPr>
        <p:spPr bwMode="auto">
          <a:xfrm>
            <a:off x="1538288" y="617538"/>
            <a:ext cx="493712" cy="100012"/>
          </a:xfrm>
          <a:custGeom>
            <a:avLst/>
            <a:gdLst>
              <a:gd name="T0" fmla="*/ 219 w 311"/>
              <a:gd name="T1" fmla="*/ 63 h 63"/>
              <a:gd name="T2" fmla="*/ 311 w 311"/>
              <a:gd name="T3" fmla="*/ 5 h 63"/>
              <a:gd name="T4" fmla="*/ 102 w 311"/>
              <a:gd name="T5" fmla="*/ 0 h 63"/>
              <a:gd name="T6" fmla="*/ 0 w 311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19" y="63"/>
                </a:moveTo>
                <a:lnTo>
                  <a:pt x="311" y="5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5" name="Freeform 37"/>
          <p:cNvSpPr>
            <a:spLocks noChangeArrowheads="1"/>
          </p:cNvSpPr>
          <p:nvPr/>
        </p:nvSpPr>
        <p:spPr bwMode="auto">
          <a:xfrm>
            <a:off x="1873250" y="62547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1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1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6" name="Freeform 38"/>
          <p:cNvSpPr>
            <a:spLocks noChangeArrowheads="1"/>
          </p:cNvSpPr>
          <p:nvPr/>
        </p:nvSpPr>
        <p:spPr bwMode="auto">
          <a:xfrm>
            <a:off x="1527175" y="700088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1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7" name="Freeform 39"/>
          <p:cNvSpPr>
            <a:spLocks noChangeArrowheads="1"/>
          </p:cNvSpPr>
          <p:nvPr/>
        </p:nvSpPr>
        <p:spPr bwMode="auto">
          <a:xfrm>
            <a:off x="1568450" y="741363"/>
            <a:ext cx="271463" cy="292100"/>
          </a:xfrm>
          <a:custGeom>
            <a:avLst/>
            <a:gdLst>
              <a:gd name="T0" fmla="*/ 3 w 171"/>
              <a:gd name="T1" fmla="*/ 0 h 184"/>
              <a:gd name="T2" fmla="*/ 171 w 171"/>
              <a:gd name="T3" fmla="*/ 9 h 184"/>
              <a:gd name="T4" fmla="*/ 167 w 171"/>
              <a:gd name="T5" fmla="*/ 184 h 184"/>
              <a:gd name="T6" fmla="*/ 0 w 171"/>
              <a:gd name="T7" fmla="*/ 173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4">
                <a:moveTo>
                  <a:pt x="3" y="0"/>
                </a:moveTo>
                <a:lnTo>
                  <a:pt x="171" y="9"/>
                </a:lnTo>
                <a:lnTo>
                  <a:pt x="167" y="184"/>
                </a:lnTo>
                <a:lnTo>
                  <a:pt x="0" y="173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8" name="Text Box 40"/>
          <p:cNvSpPr txBox="1">
            <a:spLocks noChangeArrowheads="1"/>
          </p:cNvSpPr>
          <p:nvPr/>
        </p:nvSpPr>
        <p:spPr bwMode="auto">
          <a:xfrm>
            <a:off x="1609725" y="730250"/>
            <a:ext cx="1841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7209" name="Freeform 41"/>
          <p:cNvSpPr>
            <a:spLocks noChangeArrowheads="1"/>
          </p:cNvSpPr>
          <p:nvPr/>
        </p:nvSpPr>
        <p:spPr bwMode="auto">
          <a:xfrm>
            <a:off x="1938338" y="776288"/>
            <a:ext cx="363537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10" name="Freeform 42"/>
          <p:cNvSpPr>
            <a:spLocks noChangeArrowheads="1"/>
          </p:cNvSpPr>
          <p:nvPr/>
        </p:nvSpPr>
        <p:spPr bwMode="auto">
          <a:xfrm>
            <a:off x="1984375" y="823913"/>
            <a:ext cx="274638" cy="271462"/>
          </a:xfrm>
          <a:custGeom>
            <a:avLst/>
            <a:gdLst>
              <a:gd name="T0" fmla="*/ 0 w 173"/>
              <a:gd name="T1" fmla="*/ 3 h 171"/>
              <a:gd name="T2" fmla="*/ 172 w 173"/>
              <a:gd name="T3" fmla="*/ 0 h 171"/>
              <a:gd name="T4" fmla="*/ 173 w 173"/>
              <a:gd name="T5" fmla="*/ 171 h 171"/>
              <a:gd name="T6" fmla="*/ 3 w 173"/>
              <a:gd name="T7" fmla="*/ 171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2" y="0"/>
                </a:lnTo>
                <a:lnTo>
                  <a:pt x="173" y="171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11" name="Freeform 43"/>
          <p:cNvSpPr>
            <a:spLocks noChangeArrowheads="1"/>
          </p:cNvSpPr>
          <p:nvPr/>
        </p:nvSpPr>
        <p:spPr bwMode="auto">
          <a:xfrm>
            <a:off x="1939925" y="71437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12" name="Text Box 44"/>
          <p:cNvSpPr txBox="1">
            <a:spLocks noChangeArrowheads="1"/>
          </p:cNvSpPr>
          <p:nvPr/>
        </p:nvSpPr>
        <p:spPr bwMode="auto">
          <a:xfrm>
            <a:off x="1987550" y="803275"/>
            <a:ext cx="261938" cy="315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7213" name="Text Box 45"/>
          <p:cNvSpPr txBox="1">
            <a:spLocks noChangeArrowheads="1"/>
          </p:cNvSpPr>
          <p:nvPr/>
        </p:nvSpPr>
        <p:spPr bwMode="auto">
          <a:xfrm>
            <a:off x="3040063" y="48577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New Features</a:t>
            </a:r>
          </a:p>
        </p:txBody>
      </p:sp>
      <p:sp>
        <p:nvSpPr>
          <p:cNvPr id="7214" name="Text Box 46"/>
          <p:cNvSpPr txBox="1">
            <a:spLocks noChangeArrowheads="1"/>
          </p:cNvSpPr>
          <p:nvPr/>
        </p:nvSpPr>
        <p:spPr bwMode="auto">
          <a:xfrm>
            <a:off x="1441450" y="2244725"/>
            <a:ext cx="4337050" cy="71421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306388" indent="-11271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515938" indent="-952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PCOMM install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Done mostly with the UNZIPPING of 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PCOM1.ZIP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through 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PCOM4.ZIP.</a:t>
            </a: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There is a 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PCOMXT.EXE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file that builds a 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PCSOS2.INI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file and places it into the \OS2 directory.  This is used by PCOMM full pack to know what  level of code is currently installed on the system.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UNINSTALL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This function is the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 INSTALL.EXE 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recompiled with the UNINSTALL flag on.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Most of the function is done using the tables that are defined in the 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TCPUNINS.H 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file.</a:t>
            </a:r>
            <a:endParaRPr lang="en-US" altLang="es-EC" sz="2000" i="1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The rest of the uninstall function is spread throughout the install code.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IFOLDER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The /C parameter was added to the 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IFOLDER.EXE 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to destroy all TCP/IP  icons and their settings.  (USED by 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UINSTALL.EXE.) 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5" name="Line 3"/>
          <p:cNvSpPr>
            <a:spLocks noChangeShapeType="1"/>
          </p:cNvSpPr>
          <p:nvPr/>
        </p:nvSpPr>
        <p:spPr bwMode="auto">
          <a:xfrm flipV="1">
            <a:off x="1027113" y="1476375"/>
            <a:ext cx="1587" cy="792162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6" name="Line 4"/>
          <p:cNvSpPr>
            <a:spLocks noChangeShapeType="1"/>
          </p:cNvSpPr>
          <p:nvPr/>
        </p:nvSpPr>
        <p:spPr bwMode="auto">
          <a:xfrm flipH="1">
            <a:off x="2998788" y="1446213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7" name="Freeform 5"/>
          <p:cNvSpPr>
            <a:spLocks noChangeArrowheads="1"/>
          </p:cNvSpPr>
          <p:nvPr/>
        </p:nvSpPr>
        <p:spPr bwMode="auto">
          <a:xfrm>
            <a:off x="1190625" y="965200"/>
            <a:ext cx="147638" cy="455613"/>
          </a:xfrm>
          <a:custGeom>
            <a:avLst/>
            <a:gdLst>
              <a:gd name="T0" fmla="*/ 2 w 93"/>
              <a:gd name="T1" fmla="*/ 287 h 287"/>
              <a:gd name="T2" fmla="*/ 93 w 93"/>
              <a:gd name="T3" fmla="*/ 216 h 287"/>
              <a:gd name="T4" fmla="*/ 93 w 93"/>
              <a:gd name="T5" fmla="*/ 0 h 287"/>
              <a:gd name="T6" fmla="*/ 0 w 93"/>
              <a:gd name="T7" fmla="*/ 65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7">
                <a:moveTo>
                  <a:pt x="2" y="287"/>
                </a:moveTo>
                <a:lnTo>
                  <a:pt x="93" y="216"/>
                </a:lnTo>
                <a:lnTo>
                  <a:pt x="93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8" name="Freeform 6"/>
          <p:cNvSpPr>
            <a:spLocks noChangeArrowheads="1"/>
          </p:cNvSpPr>
          <p:nvPr/>
        </p:nvSpPr>
        <p:spPr bwMode="auto">
          <a:xfrm>
            <a:off x="850900" y="1041400"/>
            <a:ext cx="341313" cy="381000"/>
          </a:xfrm>
          <a:custGeom>
            <a:avLst/>
            <a:gdLst>
              <a:gd name="T0" fmla="*/ 0 w 215"/>
              <a:gd name="T1" fmla="*/ 0 h 240"/>
              <a:gd name="T2" fmla="*/ 215 w 215"/>
              <a:gd name="T3" fmla="*/ 17 h 240"/>
              <a:gd name="T4" fmla="*/ 215 w 215"/>
              <a:gd name="T5" fmla="*/ 240 h 240"/>
              <a:gd name="T6" fmla="*/ 0 w 215"/>
              <a:gd name="T7" fmla="*/ 217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40">
                <a:moveTo>
                  <a:pt x="0" y="0"/>
                </a:moveTo>
                <a:lnTo>
                  <a:pt x="215" y="17"/>
                </a:lnTo>
                <a:lnTo>
                  <a:pt x="215" y="240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9" name="Freeform 7"/>
          <p:cNvSpPr>
            <a:spLocks noChangeArrowheads="1"/>
          </p:cNvSpPr>
          <p:nvPr/>
        </p:nvSpPr>
        <p:spPr bwMode="auto">
          <a:xfrm>
            <a:off x="887413" y="1085850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0" name="Freeform 8"/>
          <p:cNvSpPr>
            <a:spLocks noChangeArrowheads="1"/>
          </p:cNvSpPr>
          <p:nvPr/>
        </p:nvSpPr>
        <p:spPr bwMode="auto">
          <a:xfrm>
            <a:off x="855663" y="947738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1" name="Text Box 9"/>
          <p:cNvSpPr txBox="1">
            <a:spLocks noChangeArrowheads="1"/>
          </p:cNvSpPr>
          <p:nvPr/>
        </p:nvSpPr>
        <p:spPr bwMode="auto">
          <a:xfrm>
            <a:off x="927100" y="1073150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8202" name="Freeform 10"/>
          <p:cNvSpPr>
            <a:spLocks noChangeArrowheads="1"/>
          </p:cNvSpPr>
          <p:nvPr/>
        </p:nvSpPr>
        <p:spPr bwMode="auto">
          <a:xfrm>
            <a:off x="1268413" y="971550"/>
            <a:ext cx="469900" cy="133350"/>
          </a:xfrm>
          <a:custGeom>
            <a:avLst/>
            <a:gdLst>
              <a:gd name="T0" fmla="*/ 182 w 296"/>
              <a:gd name="T1" fmla="*/ 84 h 84"/>
              <a:gd name="T2" fmla="*/ 296 w 296"/>
              <a:gd name="T3" fmla="*/ 24 h 84"/>
              <a:gd name="T4" fmla="*/ 118 w 296"/>
              <a:gd name="T5" fmla="*/ 0 h 84"/>
              <a:gd name="T6" fmla="*/ 0 w 296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4">
                <a:moveTo>
                  <a:pt x="182" y="84"/>
                </a:moveTo>
                <a:lnTo>
                  <a:pt x="296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3" name="Freeform 11"/>
          <p:cNvSpPr>
            <a:spLocks noChangeArrowheads="1"/>
          </p:cNvSpPr>
          <p:nvPr/>
        </p:nvSpPr>
        <p:spPr bwMode="auto">
          <a:xfrm>
            <a:off x="1539875" y="1012825"/>
            <a:ext cx="195263" cy="423863"/>
          </a:xfrm>
          <a:custGeom>
            <a:avLst/>
            <a:gdLst>
              <a:gd name="T0" fmla="*/ 0 w 123"/>
              <a:gd name="T1" fmla="*/ 267 h 267"/>
              <a:gd name="T2" fmla="*/ 110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10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4" name="Freeform 12"/>
          <p:cNvSpPr>
            <a:spLocks noChangeArrowheads="1"/>
          </p:cNvSpPr>
          <p:nvPr/>
        </p:nvSpPr>
        <p:spPr bwMode="auto">
          <a:xfrm>
            <a:off x="1258888" y="1057275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7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7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5" name="Freeform 13"/>
          <p:cNvSpPr>
            <a:spLocks noChangeArrowheads="1"/>
          </p:cNvSpPr>
          <p:nvPr/>
        </p:nvSpPr>
        <p:spPr bwMode="auto">
          <a:xfrm>
            <a:off x="1296988" y="1103313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6" name="Text Box 14"/>
          <p:cNvSpPr txBox="1">
            <a:spLocks noChangeArrowheads="1"/>
          </p:cNvSpPr>
          <p:nvPr/>
        </p:nvSpPr>
        <p:spPr bwMode="auto">
          <a:xfrm>
            <a:off x="1298575" y="108267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8207" name="Freeform 15"/>
          <p:cNvSpPr>
            <a:spLocks noChangeArrowheads="1"/>
          </p:cNvSpPr>
          <p:nvPr/>
        </p:nvSpPr>
        <p:spPr bwMode="auto">
          <a:xfrm>
            <a:off x="2101850" y="1049338"/>
            <a:ext cx="550863" cy="142875"/>
          </a:xfrm>
          <a:custGeom>
            <a:avLst/>
            <a:gdLst>
              <a:gd name="T0" fmla="*/ 213 w 347"/>
              <a:gd name="T1" fmla="*/ 90 h 90"/>
              <a:gd name="T2" fmla="*/ 347 w 347"/>
              <a:gd name="T3" fmla="*/ 25 h 90"/>
              <a:gd name="T4" fmla="*/ 140 w 347"/>
              <a:gd name="T5" fmla="*/ 0 h 90"/>
              <a:gd name="T6" fmla="*/ 0 w 347"/>
              <a:gd name="T7" fmla="*/ 58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0">
                <a:moveTo>
                  <a:pt x="213" y="90"/>
                </a:moveTo>
                <a:lnTo>
                  <a:pt x="347" y="25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8" name="Freeform 16"/>
          <p:cNvSpPr>
            <a:spLocks noChangeArrowheads="1"/>
          </p:cNvSpPr>
          <p:nvPr/>
        </p:nvSpPr>
        <p:spPr bwMode="auto">
          <a:xfrm>
            <a:off x="2435225" y="1087438"/>
            <a:ext cx="217488" cy="454025"/>
          </a:xfrm>
          <a:custGeom>
            <a:avLst/>
            <a:gdLst>
              <a:gd name="T0" fmla="*/ 7 w 137"/>
              <a:gd name="T1" fmla="*/ 286 h 286"/>
              <a:gd name="T2" fmla="*/ 137 w 137"/>
              <a:gd name="T3" fmla="*/ 189 h 286"/>
              <a:gd name="T4" fmla="*/ 136 w 137"/>
              <a:gd name="T5" fmla="*/ 0 h 286"/>
              <a:gd name="T6" fmla="*/ 0 w 137"/>
              <a:gd name="T7" fmla="*/ 6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7" y="286"/>
                </a:moveTo>
                <a:lnTo>
                  <a:pt x="137" y="189"/>
                </a:lnTo>
                <a:lnTo>
                  <a:pt x="136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9" name="Freeform 17"/>
          <p:cNvSpPr>
            <a:spLocks noChangeArrowheads="1"/>
          </p:cNvSpPr>
          <p:nvPr/>
        </p:nvSpPr>
        <p:spPr bwMode="auto">
          <a:xfrm>
            <a:off x="2098675" y="1143000"/>
            <a:ext cx="338138" cy="422275"/>
          </a:xfrm>
          <a:custGeom>
            <a:avLst/>
            <a:gdLst>
              <a:gd name="T0" fmla="*/ 0 w 213"/>
              <a:gd name="T1" fmla="*/ 0 h 266"/>
              <a:gd name="T2" fmla="*/ 213 w 213"/>
              <a:gd name="T3" fmla="*/ 32 h 266"/>
              <a:gd name="T4" fmla="*/ 213 w 213"/>
              <a:gd name="T5" fmla="*/ 266 h 266"/>
              <a:gd name="T6" fmla="*/ 0 w 213"/>
              <a:gd name="T7" fmla="*/ 228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6">
                <a:moveTo>
                  <a:pt x="0" y="0"/>
                </a:moveTo>
                <a:lnTo>
                  <a:pt x="213" y="32"/>
                </a:lnTo>
                <a:lnTo>
                  <a:pt x="213" y="266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0" name="Freeform 18"/>
          <p:cNvSpPr>
            <a:spLocks noChangeArrowheads="1"/>
          </p:cNvSpPr>
          <p:nvPr/>
        </p:nvSpPr>
        <p:spPr bwMode="auto">
          <a:xfrm>
            <a:off x="2138363" y="119697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1" name="Text Box 19"/>
          <p:cNvSpPr txBox="1">
            <a:spLocks noChangeArrowheads="1"/>
          </p:cNvSpPr>
          <p:nvPr/>
        </p:nvSpPr>
        <p:spPr bwMode="auto">
          <a:xfrm>
            <a:off x="2214563" y="119538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8212" name="Freeform 20"/>
          <p:cNvSpPr>
            <a:spLocks noChangeArrowheads="1"/>
          </p:cNvSpPr>
          <p:nvPr/>
        </p:nvSpPr>
        <p:spPr bwMode="auto">
          <a:xfrm>
            <a:off x="2387600" y="1143000"/>
            <a:ext cx="563563" cy="179388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3" name="Freeform 21"/>
          <p:cNvSpPr>
            <a:spLocks noChangeArrowheads="1"/>
          </p:cNvSpPr>
          <p:nvPr/>
        </p:nvSpPr>
        <p:spPr bwMode="auto">
          <a:xfrm>
            <a:off x="2735263" y="1200150"/>
            <a:ext cx="223837" cy="501650"/>
          </a:xfrm>
          <a:custGeom>
            <a:avLst/>
            <a:gdLst>
              <a:gd name="T0" fmla="*/ 2 w 141"/>
              <a:gd name="T1" fmla="*/ 316 h 316"/>
              <a:gd name="T2" fmla="*/ 141 w 141"/>
              <a:gd name="T3" fmla="*/ 237 h 316"/>
              <a:gd name="T4" fmla="*/ 136 w 141"/>
              <a:gd name="T5" fmla="*/ 0 h 316"/>
              <a:gd name="T6" fmla="*/ 0 w 141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1" h="316">
                <a:moveTo>
                  <a:pt x="2" y="316"/>
                </a:moveTo>
                <a:lnTo>
                  <a:pt x="141" y="237"/>
                </a:lnTo>
                <a:lnTo>
                  <a:pt x="136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4" name="Freeform 22"/>
          <p:cNvSpPr>
            <a:spLocks noChangeArrowheads="1"/>
          </p:cNvSpPr>
          <p:nvPr/>
        </p:nvSpPr>
        <p:spPr bwMode="auto">
          <a:xfrm>
            <a:off x="2387600" y="1249363"/>
            <a:ext cx="347663" cy="454025"/>
          </a:xfrm>
          <a:custGeom>
            <a:avLst/>
            <a:gdLst>
              <a:gd name="T0" fmla="*/ 0 w 219"/>
              <a:gd name="T1" fmla="*/ 0 h 286"/>
              <a:gd name="T2" fmla="*/ 218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8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5" name="Freeform 23"/>
          <p:cNvSpPr>
            <a:spLocks noChangeArrowheads="1"/>
          </p:cNvSpPr>
          <p:nvPr/>
        </p:nvSpPr>
        <p:spPr bwMode="auto">
          <a:xfrm>
            <a:off x="2430463" y="1298575"/>
            <a:ext cx="261937" cy="347663"/>
          </a:xfrm>
          <a:custGeom>
            <a:avLst/>
            <a:gdLst>
              <a:gd name="T0" fmla="*/ 0 w 165"/>
              <a:gd name="T1" fmla="*/ 0 h 219"/>
              <a:gd name="T2" fmla="*/ 164 w 165"/>
              <a:gd name="T3" fmla="*/ 37 h 219"/>
              <a:gd name="T4" fmla="*/ 165 w 165"/>
              <a:gd name="T5" fmla="*/ 219 h 219"/>
              <a:gd name="T6" fmla="*/ 1 w 165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219">
                <a:moveTo>
                  <a:pt x="0" y="0"/>
                </a:moveTo>
                <a:lnTo>
                  <a:pt x="164" y="37"/>
                </a:lnTo>
                <a:lnTo>
                  <a:pt x="165" y="219"/>
                </a:lnTo>
                <a:lnTo>
                  <a:pt x="1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6" name="Text Box 24"/>
          <p:cNvSpPr txBox="1">
            <a:spLocks noChangeArrowheads="1"/>
          </p:cNvSpPr>
          <p:nvPr/>
        </p:nvSpPr>
        <p:spPr bwMode="auto">
          <a:xfrm>
            <a:off x="2476500" y="1327150"/>
            <a:ext cx="169863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8217" name="Freeform 25"/>
          <p:cNvSpPr>
            <a:spLocks noChangeArrowheads="1"/>
          </p:cNvSpPr>
          <p:nvPr/>
        </p:nvSpPr>
        <p:spPr bwMode="auto">
          <a:xfrm>
            <a:off x="1943100" y="1057275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8" name="Freeform 26"/>
          <p:cNvSpPr>
            <a:spLocks noChangeArrowheads="1"/>
          </p:cNvSpPr>
          <p:nvPr/>
        </p:nvSpPr>
        <p:spPr bwMode="auto">
          <a:xfrm>
            <a:off x="1609725" y="1039813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9" name="Freeform 27"/>
          <p:cNvSpPr>
            <a:spLocks noChangeArrowheads="1"/>
          </p:cNvSpPr>
          <p:nvPr/>
        </p:nvSpPr>
        <p:spPr bwMode="auto">
          <a:xfrm>
            <a:off x="1612900" y="1139825"/>
            <a:ext cx="334963" cy="373063"/>
          </a:xfrm>
          <a:custGeom>
            <a:avLst/>
            <a:gdLst>
              <a:gd name="T0" fmla="*/ 0 w 211"/>
              <a:gd name="T1" fmla="*/ 0 h 235"/>
              <a:gd name="T2" fmla="*/ 207 w 211"/>
              <a:gd name="T3" fmla="*/ 12 h 235"/>
              <a:gd name="T4" fmla="*/ 211 w 211"/>
              <a:gd name="T5" fmla="*/ 235 h 235"/>
              <a:gd name="T6" fmla="*/ 2 w 211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5">
                <a:moveTo>
                  <a:pt x="0" y="0"/>
                </a:moveTo>
                <a:lnTo>
                  <a:pt x="207" y="12"/>
                </a:lnTo>
                <a:lnTo>
                  <a:pt x="211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0" name="Freeform 28"/>
          <p:cNvSpPr>
            <a:spLocks noChangeArrowheads="1"/>
          </p:cNvSpPr>
          <p:nvPr/>
        </p:nvSpPr>
        <p:spPr bwMode="auto">
          <a:xfrm>
            <a:off x="1651000" y="1189038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1" name="Text Box 29"/>
          <p:cNvSpPr txBox="1">
            <a:spLocks noChangeArrowheads="1"/>
          </p:cNvSpPr>
          <p:nvPr/>
        </p:nvSpPr>
        <p:spPr bwMode="auto">
          <a:xfrm>
            <a:off x="1971675" y="1139825"/>
            <a:ext cx="7620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8222" name="Text Box 30"/>
          <p:cNvSpPr txBox="1">
            <a:spLocks noChangeArrowheads="1"/>
          </p:cNvSpPr>
          <p:nvPr/>
        </p:nvSpPr>
        <p:spPr bwMode="auto">
          <a:xfrm>
            <a:off x="1690688" y="1166813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8223" name="Freeform 31"/>
          <p:cNvSpPr>
            <a:spLocks noChangeArrowheads="1"/>
          </p:cNvSpPr>
          <p:nvPr/>
        </p:nvSpPr>
        <p:spPr bwMode="auto">
          <a:xfrm>
            <a:off x="1131888" y="601663"/>
            <a:ext cx="484187" cy="98425"/>
          </a:xfrm>
          <a:custGeom>
            <a:avLst/>
            <a:gdLst>
              <a:gd name="T0" fmla="*/ 220 w 305"/>
              <a:gd name="T1" fmla="*/ 62 h 62"/>
              <a:gd name="T2" fmla="*/ 305 w 305"/>
              <a:gd name="T3" fmla="*/ 6 h 62"/>
              <a:gd name="T4" fmla="*/ 102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20" y="62"/>
                </a:moveTo>
                <a:lnTo>
                  <a:pt x="305" y="6"/>
                </a:lnTo>
                <a:lnTo>
                  <a:pt x="102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4" name="Freeform 32"/>
          <p:cNvSpPr>
            <a:spLocks noChangeArrowheads="1"/>
          </p:cNvSpPr>
          <p:nvPr/>
        </p:nvSpPr>
        <p:spPr bwMode="auto">
          <a:xfrm>
            <a:off x="1455738" y="615950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4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5" name="Freeform 33"/>
          <p:cNvSpPr>
            <a:spLocks noChangeArrowheads="1"/>
          </p:cNvSpPr>
          <p:nvPr/>
        </p:nvSpPr>
        <p:spPr bwMode="auto">
          <a:xfrm>
            <a:off x="1128713" y="682625"/>
            <a:ext cx="330200" cy="366713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1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6" name="Freeform 34"/>
          <p:cNvSpPr>
            <a:spLocks noChangeArrowheads="1"/>
          </p:cNvSpPr>
          <p:nvPr/>
        </p:nvSpPr>
        <p:spPr bwMode="auto">
          <a:xfrm>
            <a:off x="1166813" y="725488"/>
            <a:ext cx="255587" cy="279400"/>
          </a:xfrm>
          <a:custGeom>
            <a:avLst/>
            <a:gdLst>
              <a:gd name="T0" fmla="*/ 0 w 161"/>
              <a:gd name="T1" fmla="*/ 0 h 176"/>
              <a:gd name="T2" fmla="*/ 161 w 161"/>
              <a:gd name="T3" fmla="*/ 7 h 176"/>
              <a:gd name="T4" fmla="*/ 161 w 161"/>
              <a:gd name="T5" fmla="*/ 176 h 176"/>
              <a:gd name="T6" fmla="*/ 0 w 161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6">
                <a:moveTo>
                  <a:pt x="0" y="0"/>
                </a:moveTo>
                <a:lnTo>
                  <a:pt x="161" y="7"/>
                </a:lnTo>
                <a:lnTo>
                  <a:pt x="161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7" name="Text Box 35"/>
          <p:cNvSpPr txBox="1">
            <a:spLocks noChangeArrowheads="1"/>
          </p:cNvSpPr>
          <p:nvPr/>
        </p:nvSpPr>
        <p:spPr bwMode="auto">
          <a:xfrm>
            <a:off x="1220788" y="709613"/>
            <a:ext cx="107950" cy="311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8228" name="Freeform 36"/>
          <p:cNvSpPr>
            <a:spLocks noChangeArrowheads="1"/>
          </p:cNvSpPr>
          <p:nvPr/>
        </p:nvSpPr>
        <p:spPr bwMode="auto">
          <a:xfrm>
            <a:off x="1538288" y="617538"/>
            <a:ext cx="493712" cy="100012"/>
          </a:xfrm>
          <a:custGeom>
            <a:avLst/>
            <a:gdLst>
              <a:gd name="T0" fmla="*/ 219 w 311"/>
              <a:gd name="T1" fmla="*/ 63 h 63"/>
              <a:gd name="T2" fmla="*/ 311 w 311"/>
              <a:gd name="T3" fmla="*/ 5 h 63"/>
              <a:gd name="T4" fmla="*/ 102 w 311"/>
              <a:gd name="T5" fmla="*/ 0 h 63"/>
              <a:gd name="T6" fmla="*/ 0 w 311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19" y="63"/>
                </a:moveTo>
                <a:lnTo>
                  <a:pt x="311" y="5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9" name="Freeform 37"/>
          <p:cNvSpPr>
            <a:spLocks noChangeArrowheads="1"/>
          </p:cNvSpPr>
          <p:nvPr/>
        </p:nvSpPr>
        <p:spPr bwMode="auto">
          <a:xfrm>
            <a:off x="1873250" y="62547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1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1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0" name="Freeform 38"/>
          <p:cNvSpPr>
            <a:spLocks noChangeArrowheads="1"/>
          </p:cNvSpPr>
          <p:nvPr/>
        </p:nvSpPr>
        <p:spPr bwMode="auto">
          <a:xfrm>
            <a:off x="1527175" y="700088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1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1" name="Freeform 39"/>
          <p:cNvSpPr>
            <a:spLocks noChangeArrowheads="1"/>
          </p:cNvSpPr>
          <p:nvPr/>
        </p:nvSpPr>
        <p:spPr bwMode="auto">
          <a:xfrm>
            <a:off x="1568450" y="741363"/>
            <a:ext cx="271463" cy="292100"/>
          </a:xfrm>
          <a:custGeom>
            <a:avLst/>
            <a:gdLst>
              <a:gd name="T0" fmla="*/ 3 w 171"/>
              <a:gd name="T1" fmla="*/ 0 h 184"/>
              <a:gd name="T2" fmla="*/ 171 w 171"/>
              <a:gd name="T3" fmla="*/ 9 h 184"/>
              <a:gd name="T4" fmla="*/ 167 w 171"/>
              <a:gd name="T5" fmla="*/ 184 h 184"/>
              <a:gd name="T6" fmla="*/ 0 w 171"/>
              <a:gd name="T7" fmla="*/ 173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4">
                <a:moveTo>
                  <a:pt x="3" y="0"/>
                </a:moveTo>
                <a:lnTo>
                  <a:pt x="171" y="9"/>
                </a:lnTo>
                <a:lnTo>
                  <a:pt x="167" y="184"/>
                </a:lnTo>
                <a:lnTo>
                  <a:pt x="0" y="173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2" name="Text Box 40"/>
          <p:cNvSpPr txBox="1">
            <a:spLocks noChangeArrowheads="1"/>
          </p:cNvSpPr>
          <p:nvPr/>
        </p:nvSpPr>
        <p:spPr bwMode="auto">
          <a:xfrm>
            <a:off x="1609725" y="730250"/>
            <a:ext cx="1841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8233" name="Freeform 41"/>
          <p:cNvSpPr>
            <a:spLocks noChangeArrowheads="1"/>
          </p:cNvSpPr>
          <p:nvPr/>
        </p:nvSpPr>
        <p:spPr bwMode="auto">
          <a:xfrm>
            <a:off x="1938338" y="776288"/>
            <a:ext cx="363537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4" name="Freeform 42"/>
          <p:cNvSpPr>
            <a:spLocks noChangeArrowheads="1"/>
          </p:cNvSpPr>
          <p:nvPr/>
        </p:nvSpPr>
        <p:spPr bwMode="auto">
          <a:xfrm>
            <a:off x="1984375" y="823913"/>
            <a:ext cx="274638" cy="271462"/>
          </a:xfrm>
          <a:custGeom>
            <a:avLst/>
            <a:gdLst>
              <a:gd name="T0" fmla="*/ 0 w 173"/>
              <a:gd name="T1" fmla="*/ 3 h 171"/>
              <a:gd name="T2" fmla="*/ 172 w 173"/>
              <a:gd name="T3" fmla="*/ 0 h 171"/>
              <a:gd name="T4" fmla="*/ 173 w 173"/>
              <a:gd name="T5" fmla="*/ 171 h 171"/>
              <a:gd name="T6" fmla="*/ 3 w 173"/>
              <a:gd name="T7" fmla="*/ 171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2" y="0"/>
                </a:lnTo>
                <a:lnTo>
                  <a:pt x="173" y="171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5" name="Freeform 43"/>
          <p:cNvSpPr>
            <a:spLocks noChangeArrowheads="1"/>
          </p:cNvSpPr>
          <p:nvPr/>
        </p:nvSpPr>
        <p:spPr bwMode="auto">
          <a:xfrm>
            <a:off x="1939925" y="71437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6" name="Text Box 44"/>
          <p:cNvSpPr txBox="1">
            <a:spLocks noChangeArrowheads="1"/>
          </p:cNvSpPr>
          <p:nvPr/>
        </p:nvSpPr>
        <p:spPr bwMode="auto">
          <a:xfrm>
            <a:off x="1987550" y="803275"/>
            <a:ext cx="261938" cy="315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8237" name="Text Box 45"/>
          <p:cNvSpPr txBox="1">
            <a:spLocks noChangeArrowheads="1"/>
          </p:cNvSpPr>
          <p:nvPr/>
        </p:nvSpPr>
        <p:spPr bwMode="auto">
          <a:xfrm>
            <a:off x="1455738" y="2244725"/>
            <a:ext cx="4338637" cy="5897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Warp Connect V4 TCP/IP requires Warp Connect V4 or higher.  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Warp Connect V4 TCP/IP requires MPTS version 5.1 or higher.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There is</a:t>
            </a:r>
            <a:r>
              <a:rPr lang="en-US" altLang="es-EC" sz="2000" b="1">
                <a:solidFill>
                  <a:srgbClr val="000000"/>
                </a:solidFill>
                <a:latin typeface="GillSans" charset="0"/>
              </a:rPr>
              <a:t> NO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code to prevent the installation of Warp Connect V4 TCP/IP over Warp Server SMP V4 clients, however this is</a:t>
            </a:r>
            <a:r>
              <a:rPr lang="en-US" altLang="es-EC" sz="2000" b="1">
                <a:solidFill>
                  <a:srgbClr val="000000"/>
                </a:solidFill>
                <a:latin typeface="GillSans" charset="0"/>
              </a:rPr>
              <a:t> NOT 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a</a:t>
            </a:r>
            <a:r>
              <a:rPr lang="en-US" altLang="es-EC" sz="2000" b="1">
                <a:solidFill>
                  <a:srgbClr val="000000"/>
                </a:solidFill>
                <a:latin typeface="GillSans" charset="0"/>
              </a:rPr>
              <a:t> 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supported configuration.  TCP/IP V3.5 is intended to be used with Warp Server SMP workstations.     </a:t>
            </a:r>
          </a:p>
        </p:txBody>
      </p:sp>
      <p:sp>
        <p:nvSpPr>
          <p:cNvPr id="8238" name="Text Box 46"/>
          <p:cNvSpPr txBox="1">
            <a:spLocks noChangeArrowheads="1"/>
          </p:cNvSpPr>
          <p:nvPr/>
        </p:nvSpPr>
        <p:spPr bwMode="auto">
          <a:xfrm>
            <a:off x="3040063" y="48577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Limitations &amp; Dependencies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9" name="Line 3"/>
          <p:cNvSpPr>
            <a:spLocks noChangeShapeType="1"/>
          </p:cNvSpPr>
          <p:nvPr/>
        </p:nvSpPr>
        <p:spPr bwMode="auto">
          <a:xfrm flipV="1">
            <a:off x="1027113" y="1476375"/>
            <a:ext cx="1587" cy="792162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0" name="Line 4"/>
          <p:cNvSpPr>
            <a:spLocks noChangeShapeType="1"/>
          </p:cNvSpPr>
          <p:nvPr/>
        </p:nvSpPr>
        <p:spPr bwMode="auto">
          <a:xfrm flipH="1">
            <a:off x="2998788" y="1446213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1" name="Freeform 5"/>
          <p:cNvSpPr>
            <a:spLocks noChangeArrowheads="1"/>
          </p:cNvSpPr>
          <p:nvPr/>
        </p:nvSpPr>
        <p:spPr bwMode="auto">
          <a:xfrm>
            <a:off x="1190625" y="965200"/>
            <a:ext cx="147638" cy="455613"/>
          </a:xfrm>
          <a:custGeom>
            <a:avLst/>
            <a:gdLst>
              <a:gd name="T0" fmla="*/ 2 w 93"/>
              <a:gd name="T1" fmla="*/ 287 h 287"/>
              <a:gd name="T2" fmla="*/ 93 w 93"/>
              <a:gd name="T3" fmla="*/ 216 h 287"/>
              <a:gd name="T4" fmla="*/ 93 w 93"/>
              <a:gd name="T5" fmla="*/ 0 h 287"/>
              <a:gd name="T6" fmla="*/ 0 w 93"/>
              <a:gd name="T7" fmla="*/ 65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7">
                <a:moveTo>
                  <a:pt x="2" y="287"/>
                </a:moveTo>
                <a:lnTo>
                  <a:pt x="93" y="216"/>
                </a:lnTo>
                <a:lnTo>
                  <a:pt x="93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2" name="Freeform 6"/>
          <p:cNvSpPr>
            <a:spLocks noChangeArrowheads="1"/>
          </p:cNvSpPr>
          <p:nvPr/>
        </p:nvSpPr>
        <p:spPr bwMode="auto">
          <a:xfrm>
            <a:off x="850900" y="1041400"/>
            <a:ext cx="341313" cy="381000"/>
          </a:xfrm>
          <a:custGeom>
            <a:avLst/>
            <a:gdLst>
              <a:gd name="T0" fmla="*/ 0 w 215"/>
              <a:gd name="T1" fmla="*/ 0 h 240"/>
              <a:gd name="T2" fmla="*/ 215 w 215"/>
              <a:gd name="T3" fmla="*/ 17 h 240"/>
              <a:gd name="T4" fmla="*/ 215 w 215"/>
              <a:gd name="T5" fmla="*/ 240 h 240"/>
              <a:gd name="T6" fmla="*/ 0 w 215"/>
              <a:gd name="T7" fmla="*/ 217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40">
                <a:moveTo>
                  <a:pt x="0" y="0"/>
                </a:moveTo>
                <a:lnTo>
                  <a:pt x="215" y="17"/>
                </a:lnTo>
                <a:lnTo>
                  <a:pt x="215" y="240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3" name="Freeform 7"/>
          <p:cNvSpPr>
            <a:spLocks noChangeArrowheads="1"/>
          </p:cNvSpPr>
          <p:nvPr/>
        </p:nvSpPr>
        <p:spPr bwMode="auto">
          <a:xfrm>
            <a:off x="887413" y="1085850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4" name="Freeform 8"/>
          <p:cNvSpPr>
            <a:spLocks noChangeArrowheads="1"/>
          </p:cNvSpPr>
          <p:nvPr/>
        </p:nvSpPr>
        <p:spPr bwMode="auto">
          <a:xfrm>
            <a:off x="855663" y="947738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5" name="Text Box 9"/>
          <p:cNvSpPr txBox="1">
            <a:spLocks noChangeArrowheads="1"/>
          </p:cNvSpPr>
          <p:nvPr/>
        </p:nvSpPr>
        <p:spPr bwMode="auto">
          <a:xfrm>
            <a:off x="927100" y="1073150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9226" name="Freeform 10"/>
          <p:cNvSpPr>
            <a:spLocks noChangeArrowheads="1"/>
          </p:cNvSpPr>
          <p:nvPr/>
        </p:nvSpPr>
        <p:spPr bwMode="auto">
          <a:xfrm>
            <a:off x="1268413" y="971550"/>
            <a:ext cx="469900" cy="133350"/>
          </a:xfrm>
          <a:custGeom>
            <a:avLst/>
            <a:gdLst>
              <a:gd name="T0" fmla="*/ 182 w 296"/>
              <a:gd name="T1" fmla="*/ 84 h 84"/>
              <a:gd name="T2" fmla="*/ 296 w 296"/>
              <a:gd name="T3" fmla="*/ 24 h 84"/>
              <a:gd name="T4" fmla="*/ 118 w 296"/>
              <a:gd name="T5" fmla="*/ 0 h 84"/>
              <a:gd name="T6" fmla="*/ 0 w 296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4">
                <a:moveTo>
                  <a:pt x="182" y="84"/>
                </a:moveTo>
                <a:lnTo>
                  <a:pt x="296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7" name="Freeform 11"/>
          <p:cNvSpPr>
            <a:spLocks noChangeArrowheads="1"/>
          </p:cNvSpPr>
          <p:nvPr/>
        </p:nvSpPr>
        <p:spPr bwMode="auto">
          <a:xfrm>
            <a:off x="1539875" y="1012825"/>
            <a:ext cx="195263" cy="423863"/>
          </a:xfrm>
          <a:custGeom>
            <a:avLst/>
            <a:gdLst>
              <a:gd name="T0" fmla="*/ 0 w 123"/>
              <a:gd name="T1" fmla="*/ 267 h 267"/>
              <a:gd name="T2" fmla="*/ 110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10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8" name="Freeform 12"/>
          <p:cNvSpPr>
            <a:spLocks noChangeArrowheads="1"/>
          </p:cNvSpPr>
          <p:nvPr/>
        </p:nvSpPr>
        <p:spPr bwMode="auto">
          <a:xfrm>
            <a:off x="1258888" y="1057275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7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7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9" name="Freeform 13"/>
          <p:cNvSpPr>
            <a:spLocks noChangeArrowheads="1"/>
          </p:cNvSpPr>
          <p:nvPr/>
        </p:nvSpPr>
        <p:spPr bwMode="auto">
          <a:xfrm>
            <a:off x="1296988" y="1103313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0" name="Text Box 14"/>
          <p:cNvSpPr txBox="1">
            <a:spLocks noChangeArrowheads="1"/>
          </p:cNvSpPr>
          <p:nvPr/>
        </p:nvSpPr>
        <p:spPr bwMode="auto">
          <a:xfrm>
            <a:off x="1298575" y="108267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9231" name="Freeform 15"/>
          <p:cNvSpPr>
            <a:spLocks noChangeArrowheads="1"/>
          </p:cNvSpPr>
          <p:nvPr/>
        </p:nvSpPr>
        <p:spPr bwMode="auto">
          <a:xfrm>
            <a:off x="2101850" y="1049338"/>
            <a:ext cx="550863" cy="142875"/>
          </a:xfrm>
          <a:custGeom>
            <a:avLst/>
            <a:gdLst>
              <a:gd name="T0" fmla="*/ 213 w 347"/>
              <a:gd name="T1" fmla="*/ 90 h 90"/>
              <a:gd name="T2" fmla="*/ 347 w 347"/>
              <a:gd name="T3" fmla="*/ 25 h 90"/>
              <a:gd name="T4" fmla="*/ 140 w 347"/>
              <a:gd name="T5" fmla="*/ 0 h 90"/>
              <a:gd name="T6" fmla="*/ 0 w 347"/>
              <a:gd name="T7" fmla="*/ 58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0">
                <a:moveTo>
                  <a:pt x="213" y="90"/>
                </a:moveTo>
                <a:lnTo>
                  <a:pt x="347" y="25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2" name="Freeform 16"/>
          <p:cNvSpPr>
            <a:spLocks noChangeArrowheads="1"/>
          </p:cNvSpPr>
          <p:nvPr/>
        </p:nvSpPr>
        <p:spPr bwMode="auto">
          <a:xfrm>
            <a:off x="2435225" y="1087438"/>
            <a:ext cx="217488" cy="454025"/>
          </a:xfrm>
          <a:custGeom>
            <a:avLst/>
            <a:gdLst>
              <a:gd name="T0" fmla="*/ 7 w 137"/>
              <a:gd name="T1" fmla="*/ 286 h 286"/>
              <a:gd name="T2" fmla="*/ 137 w 137"/>
              <a:gd name="T3" fmla="*/ 189 h 286"/>
              <a:gd name="T4" fmla="*/ 136 w 137"/>
              <a:gd name="T5" fmla="*/ 0 h 286"/>
              <a:gd name="T6" fmla="*/ 0 w 137"/>
              <a:gd name="T7" fmla="*/ 6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7" y="286"/>
                </a:moveTo>
                <a:lnTo>
                  <a:pt x="137" y="189"/>
                </a:lnTo>
                <a:lnTo>
                  <a:pt x="136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3" name="Freeform 17"/>
          <p:cNvSpPr>
            <a:spLocks noChangeArrowheads="1"/>
          </p:cNvSpPr>
          <p:nvPr/>
        </p:nvSpPr>
        <p:spPr bwMode="auto">
          <a:xfrm>
            <a:off x="2098675" y="1143000"/>
            <a:ext cx="338138" cy="422275"/>
          </a:xfrm>
          <a:custGeom>
            <a:avLst/>
            <a:gdLst>
              <a:gd name="T0" fmla="*/ 0 w 213"/>
              <a:gd name="T1" fmla="*/ 0 h 266"/>
              <a:gd name="T2" fmla="*/ 213 w 213"/>
              <a:gd name="T3" fmla="*/ 32 h 266"/>
              <a:gd name="T4" fmla="*/ 213 w 213"/>
              <a:gd name="T5" fmla="*/ 266 h 266"/>
              <a:gd name="T6" fmla="*/ 0 w 213"/>
              <a:gd name="T7" fmla="*/ 228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6">
                <a:moveTo>
                  <a:pt x="0" y="0"/>
                </a:moveTo>
                <a:lnTo>
                  <a:pt x="213" y="32"/>
                </a:lnTo>
                <a:lnTo>
                  <a:pt x="213" y="266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4" name="Freeform 18"/>
          <p:cNvSpPr>
            <a:spLocks noChangeArrowheads="1"/>
          </p:cNvSpPr>
          <p:nvPr/>
        </p:nvSpPr>
        <p:spPr bwMode="auto">
          <a:xfrm>
            <a:off x="2138363" y="119697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5" name="Text Box 19"/>
          <p:cNvSpPr txBox="1">
            <a:spLocks noChangeArrowheads="1"/>
          </p:cNvSpPr>
          <p:nvPr/>
        </p:nvSpPr>
        <p:spPr bwMode="auto">
          <a:xfrm>
            <a:off x="2214563" y="119538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9236" name="Freeform 20"/>
          <p:cNvSpPr>
            <a:spLocks noChangeArrowheads="1"/>
          </p:cNvSpPr>
          <p:nvPr/>
        </p:nvSpPr>
        <p:spPr bwMode="auto">
          <a:xfrm>
            <a:off x="2387600" y="1143000"/>
            <a:ext cx="563563" cy="179388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7" name="Freeform 21"/>
          <p:cNvSpPr>
            <a:spLocks noChangeArrowheads="1"/>
          </p:cNvSpPr>
          <p:nvPr/>
        </p:nvSpPr>
        <p:spPr bwMode="auto">
          <a:xfrm>
            <a:off x="2735263" y="1200150"/>
            <a:ext cx="223837" cy="501650"/>
          </a:xfrm>
          <a:custGeom>
            <a:avLst/>
            <a:gdLst>
              <a:gd name="T0" fmla="*/ 2 w 141"/>
              <a:gd name="T1" fmla="*/ 316 h 316"/>
              <a:gd name="T2" fmla="*/ 141 w 141"/>
              <a:gd name="T3" fmla="*/ 237 h 316"/>
              <a:gd name="T4" fmla="*/ 136 w 141"/>
              <a:gd name="T5" fmla="*/ 0 h 316"/>
              <a:gd name="T6" fmla="*/ 0 w 141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1" h="316">
                <a:moveTo>
                  <a:pt x="2" y="316"/>
                </a:moveTo>
                <a:lnTo>
                  <a:pt x="141" y="237"/>
                </a:lnTo>
                <a:lnTo>
                  <a:pt x="136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8" name="Freeform 22"/>
          <p:cNvSpPr>
            <a:spLocks noChangeArrowheads="1"/>
          </p:cNvSpPr>
          <p:nvPr/>
        </p:nvSpPr>
        <p:spPr bwMode="auto">
          <a:xfrm>
            <a:off x="2387600" y="1249363"/>
            <a:ext cx="347663" cy="454025"/>
          </a:xfrm>
          <a:custGeom>
            <a:avLst/>
            <a:gdLst>
              <a:gd name="T0" fmla="*/ 0 w 219"/>
              <a:gd name="T1" fmla="*/ 0 h 286"/>
              <a:gd name="T2" fmla="*/ 218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8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9" name="Freeform 23"/>
          <p:cNvSpPr>
            <a:spLocks noChangeArrowheads="1"/>
          </p:cNvSpPr>
          <p:nvPr/>
        </p:nvSpPr>
        <p:spPr bwMode="auto">
          <a:xfrm>
            <a:off x="2430463" y="1298575"/>
            <a:ext cx="261937" cy="347663"/>
          </a:xfrm>
          <a:custGeom>
            <a:avLst/>
            <a:gdLst>
              <a:gd name="T0" fmla="*/ 0 w 165"/>
              <a:gd name="T1" fmla="*/ 0 h 219"/>
              <a:gd name="T2" fmla="*/ 164 w 165"/>
              <a:gd name="T3" fmla="*/ 37 h 219"/>
              <a:gd name="T4" fmla="*/ 165 w 165"/>
              <a:gd name="T5" fmla="*/ 219 h 219"/>
              <a:gd name="T6" fmla="*/ 1 w 165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219">
                <a:moveTo>
                  <a:pt x="0" y="0"/>
                </a:moveTo>
                <a:lnTo>
                  <a:pt x="164" y="37"/>
                </a:lnTo>
                <a:lnTo>
                  <a:pt x="165" y="219"/>
                </a:lnTo>
                <a:lnTo>
                  <a:pt x="1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0" name="Text Box 24"/>
          <p:cNvSpPr txBox="1">
            <a:spLocks noChangeArrowheads="1"/>
          </p:cNvSpPr>
          <p:nvPr/>
        </p:nvSpPr>
        <p:spPr bwMode="auto">
          <a:xfrm>
            <a:off x="2476500" y="1327150"/>
            <a:ext cx="169863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9241" name="Freeform 25"/>
          <p:cNvSpPr>
            <a:spLocks noChangeArrowheads="1"/>
          </p:cNvSpPr>
          <p:nvPr/>
        </p:nvSpPr>
        <p:spPr bwMode="auto">
          <a:xfrm>
            <a:off x="1943100" y="1057275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2" name="Freeform 26"/>
          <p:cNvSpPr>
            <a:spLocks noChangeArrowheads="1"/>
          </p:cNvSpPr>
          <p:nvPr/>
        </p:nvSpPr>
        <p:spPr bwMode="auto">
          <a:xfrm>
            <a:off x="1609725" y="1039813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3" name="Freeform 27"/>
          <p:cNvSpPr>
            <a:spLocks noChangeArrowheads="1"/>
          </p:cNvSpPr>
          <p:nvPr/>
        </p:nvSpPr>
        <p:spPr bwMode="auto">
          <a:xfrm>
            <a:off x="1612900" y="1139825"/>
            <a:ext cx="334963" cy="373063"/>
          </a:xfrm>
          <a:custGeom>
            <a:avLst/>
            <a:gdLst>
              <a:gd name="T0" fmla="*/ 0 w 211"/>
              <a:gd name="T1" fmla="*/ 0 h 235"/>
              <a:gd name="T2" fmla="*/ 207 w 211"/>
              <a:gd name="T3" fmla="*/ 12 h 235"/>
              <a:gd name="T4" fmla="*/ 211 w 211"/>
              <a:gd name="T5" fmla="*/ 235 h 235"/>
              <a:gd name="T6" fmla="*/ 2 w 211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5">
                <a:moveTo>
                  <a:pt x="0" y="0"/>
                </a:moveTo>
                <a:lnTo>
                  <a:pt x="207" y="12"/>
                </a:lnTo>
                <a:lnTo>
                  <a:pt x="211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4" name="Freeform 28"/>
          <p:cNvSpPr>
            <a:spLocks noChangeArrowheads="1"/>
          </p:cNvSpPr>
          <p:nvPr/>
        </p:nvSpPr>
        <p:spPr bwMode="auto">
          <a:xfrm>
            <a:off x="1651000" y="1189038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5" name="Text Box 29"/>
          <p:cNvSpPr txBox="1">
            <a:spLocks noChangeArrowheads="1"/>
          </p:cNvSpPr>
          <p:nvPr/>
        </p:nvSpPr>
        <p:spPr bwMode="auto">
          <a:xfrm>
            <a:off x="1971675" y="1139825"/>
            <a:ext cx="7620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9246" name="Text Box 30"/>
          <p:cNvSpPr txBox="1">
            <a:spLocks noChangeArrowheads="1"/>
          </p:cNvSpPr>
          <p:nvPr/>
        </p:nvSpPr>
        <p:spPr bwMode="auto">
          <a:xfrm>
            <a:off x="1690688" y="1166813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9247" name="Freeform 31"/>
          <p:cNvSpPr>
            <a:spLocks noChangeArrowheads="1"/>
          </p:cNvSpPr>
          <p:nvPr/>
        </p:nvSpPr>
        <p:spPr bwMode="auto">
          <a:xfrm>
            <a:off x="1131888" y="601663"/>
            <a:ext cx="484187" cy="98425"/>
          </a:xfrm>
          <a:custGeom>
            <a:avLst/>
            <a:gdLst>
              <a:gd name="T0" fmla="*/ 220 w 305"/>
              <a:gd name="T1" fmla="*/ 62 h 62"/>
              <a:gd name="T2" fmla="*/ 305 w 305"/>
              <a:gd name="T3" fmla="*/ 6 h 62"/>
              <a:gd name="T4" fmla="*/ 102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20" y="62"/>
                </a:moveTo>
                <a:lnTo>
                  <a:pt x="305" y="6"/>
                </a:lnTo>
                <a:lnTo>
                  <a:pt x="102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8" name="Freeform 32"/>
          <p:cNvSpPr>
            <a:spLocks noChangeArrowheads="1"/>
          </p:cNvSpPr>
          <p:nvPr/>
        </p:nvSpPr>
        <p:spPr bwMode="auto">
          <a:xfrm>
            <a:off x="1455738" y="615950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4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9" name="Freeform 33"/>
          <p:cNvSpPr>
            <a:spLocks noChangeArrowheads="1"/>
          </p:cNvSpPr>
          <p:nvPr/>
        </p:nvSpPr>
        <p:spPr bwMode="auto">
          <a:xfrm>
            <a:off x="1128713" y="682625"/>
            <a:ext cx="330200" cy="366713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1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0" name="Freeform 34"/>
          <p:cNvSpPr>
            <a:spLocks noChangeArrowheads="1"/>
          </p:cNvSpPr>
          <p:nvPr/>
        </p:nvSpPr>
        <p:spPr bwMode="auto">
          <a:xfrm>
            <a:off x="1166813" y="725488"/>
            <a:ext cx="255587" cy="279400"/>
          </a:xfrm>
          <a:custGeom>
            <a:avLst/>
            <a:gdLst>
              <a:gd name="T0" fmla="*/ 0 w 161"/>
              <a:gd name="T1" fmla="*/ 0 h 176"/>
              <a:gd name="T2" fmla="*/ 161 w 161"/>
              <a:gd name="T3" fmla="*/ 7 h 176"/>
              <a:gd name="T4" fmla="*/ 161 w 161"/>
              <a:gd name="T5" fmla="*/ 176 h 176"/>
              <a:gd name="T6" fmla="*/ 0 w 161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6">
                <a:moveTo>
                  <a:pt x="0" y="0"/>
                </a:moveTo>
                <a:lnTo>
                  <a:pt x="161" y="7"/>
                </a:lnTo>
                <a:lnTo>
                  <a:pt x="161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1" name="Text Box 35"/>
          <p:cNvSpPr txBox="1">
            <a:spLocks noChangeArrowheads="1"/>
          </p:cNvSpPr>
          <p:nvPr/>
        </p:nvSpPr>
        <p:spPr bwMode="auto">
          <a:xfrm>
            <a:off x="1220788" y="709613"/>
            <a:ext cx="107950" cy="311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9252" name="Freeform 36"/>
          <p:cNvSpPr>
            <a:spLocks noChangeArrowheads="1"/>
          </p:cNvSpPr>
          <p:nvPr/>
        </p:nvSpPr>
        <p:spPr bwMode="auto">
          <a:xfrm>
            <a:off x="1538288" y="617538"/>
            <a:ext cx="493712" cy="100012"/>
          </a:xfrm>
          <a:custGeom>
            <a:avLst/>
            <a:gdLst>
              <a:gd name="T0" fmla="*/ 219 w 311"/>
              <a:gd name="T1" fmla="*/ 63 h 63"/>
              <a:gd name="T2" fmla="*/ 311 w 311"/>
              <a:gd name="T3" fmla="*/ 5 h 63"/>
              <a:gd name="T4" fmla="*/ 102 w 311"/>
              <a:gd name="T5" fmla="*/ 0 h 63"/>
              <a:gd name="T6" fmla="*/ 0 w 311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19" y="63"/>
                </a:moveTo>
                <a:lnTo>
                  <a:pt x="311" y="5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3" name="Freeform 37"/>
          <p:cNvSpPr>
            <a:spLocks noChangeArrowheads="1"/>
          </p:cNvSpPr>
          <p:nvPr/>
        </p:nvSpPr>
        <p:spPr bwMode="auto">
          <a:xfrm>
            <a:off x="1873250" y="62547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1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1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4" name="Freeform 38"/>
          <p:cNvSpPr>
            <a:spLocks noChangeArrowheads="1"/>
          </p:cNvSpPr>
          <p:nvPr/>
        </p:nvSpPr>
        <p:spPr bwMode="auto">
          <a:xfrm>
            <a:off x="1527175" y="700088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1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5" name="Freeform 39"/>
          <p:cNvSpPr>
            <a:spLocks noChangeArrowheads="1"/>
          </p:cNvSpPr>
          <p:nvPr/>
        </p:nvSpPr>
        <p:spPr bwMode="auto">
          <a:xfrm>
            <a:off x="1568450" y="741363"/>
            <a:ext cx="271463" cy="292100"/>
          </a:xfrm>
          <a:custGeom>
            <a:avLst/>
            <a:gdLst>
              <a:gd name="T0" fmla="*/ 3 w 171"/>
              <a:gd name="T1" fmla="*/ 0 h 184"/>
              <a:gd name="T2" fmla="*/ 171 w 171"/>
              <a:gd name="T3" fmla="*/ 9 h 184"/>
              <a:gd name="T4" fmla="*/ 167 w 171"/>
              <a:gd name="T5" fmla="*/ 184 h 184"/>
              <a:gd name="T6" fmla="*/ 0 w 171"/>
              <a:gd name="T7" fmla="*/ 173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4">
                <a:moveTo>
                  <a:pt x="3" y="0"/>
                </a:moveTo>
                <a:lnTo>
                  <a:pt x="171" y="9"/>
                </a:lnTo>
                <a:lnTo>
                  <a:pt x="167" y="184"/>
                </a:lnTo>
                <a:lnTo>
                  <a:pt x="0" y="173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6" name="Text Box 40"/>
          <p:cNvSpPr txBox="1">
            <a:spLocks noChangeArrowheads="1"/>
          </p:cNvSpPr>
          <p:nvPr/>
        </p:nvSpPr>
        <p:spPr bwMode="auto">
          <a:xfrm>
            <a:off x="1609725" y="730250"/>
            <a:ext cx="1841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9257" name="Freeform 41"/>
          <p:cNvSpPr>
            <a:spLocks noChangeArrowheads="1"/>
          </p:cNvSpPr>
          <p:nvPr/>
        </p:nvSpPr>
        <p:spPr bwMode="auto">
          <a:xfrm>
            <a:off x="1938338" y="776288"/>
            <a:ext cx="363537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8" name="Freeform 42"/>
          <p:cNvSpPr>
            <a:spLocks noChangeArrowheads="1"/>
          </p:cNvSpPr>
          <p:nvPr/>
        </p:nvSpPr>
        <p:spPr bwMode="auto">
          <a:xfrm>
            <a:off x="1984375" y="823913"/>
            <a:ext cx="274638" cy="271462"/>
          </a:xfrm>
          <a:custGeom>
            <a:avLst/>
            <a:gdLst>
              <a:gd name="T0" fmla="*/ 0 w 173"/>
              <a:gd name="T1" fmla="*/ 3 h 171"/>
              <a:gd name="T2" fmla="*/ 172 w 173"/>
              <a:gd name="T3" fmla="*/ 0 h 171"/>
              <a:gd name="T4" fmla="*/ 173 w 173"/>
              <a:gd name="T5" fmla="*/ 171 h 171"/>
              <a:gd name="T6" fmla="*/ 3 w 173"/>
              <a:gd name="T7" fmla="*/ 171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2" y="0"/>
                </a:lnTo>
                <a:lnTo>
                  <a:pt x="173" y="171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9" name="Freeform 43"/>
          <p:cNvSpPr>
            <a:spLocks noChangeArrowheads="1"/>
          </p:cNvSpPr>
          <p:nvPr/>
        </p:nvSpPr>
        <p:spPr bwMode="auto">
          <a:xfrm>
            <a:off x="1939925" y="71437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60" name="Text Box 44"/>
          <p:cNvSpPr txBox="1">
            <a:spLocks noChangeArrowheads="1"/>
          </p:cNvSpPr>
          <p:nvPr/>
        </p:nvSpPr>
        <p:spPr bwMode="auto">
          <a:xfrm>
            <a:off x="1987550" y="803275"/>
            <a:ext cx="261938" cy="315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9261" name="Text Box 45"/>
          <p:cNvSpPr txBox="1">
            <a:spLocks noChangeArrowheads="1"/>
          </p:cNvSpPr>
          <p:nvPr/>
        </p:nvSpPr>
        <p:spPr bwMode="auto">
          <a:xfrm>
            <a:off x="1441450" y="2244725"/>
            <a:ext cx="4337050" cy="67452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The 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INSTALL.EXE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will </a:t>
            </a:r>
            <a:r>
              <a:rPr lang="en-US" altLang="es-EC" sz="2000" b="1" i="1" u="sng">
                <a:solidFill>
                  <a:srgbClr val="000000"/>
                </a:solidFill>
                <a:latin typeface="GillSans" charset="0"/>
              </a:rPr>
              <a:t>most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of the time be invoked by OS/2 TOP install with a CID response file.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With OS/2.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With Selective Install.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Other possible installation invocations are: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Install from diskettes.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Install with CID response files.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The 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UINSTALL.EXE 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(TCP/IP's uninstall) may be invoked by clicking on an icon or  the command may be typed on an OS/2 command line.  The invocation is documented in the TCP/IP reference.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The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 IFOLDER.EXE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is only run by the install and uninstall programs but is available to be run on the command line if needed. </a:t>
            </a:r>
          </a:p>
        </p:txBody>
      </p:sp>
      <p:sp>
        <p:nvSpPr>
          <p:cNvPr id="9262" name="Text Box 46"/>
          <p:cNvSpPr txBox="1">
            <a:spLocks noChangeArrowheads="1"/>
          </p:cNvSpPr>
          <p:nvPr/>
        </p:nvSpPr>
        <p:spPr bwMode="auto">
          <a:xfrm>
            <a:off x="3040063" y="48577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Invocation &amp; Startup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3" name="Line 3"/>
          <p:cNvSpPr>
            <a:spLocks noChangeShapeType="1"/>
          </p:cNvSpPr>
          <p:nvPr/>
        </p:nvSpPr>
        <p:spPr bwMode="auto">
          <a:xfrm flipV="1">
            <a:off x="1027113" y="1476375"/>
            <a:ext cx="1587" cy="792162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4" name="Line 4"/>
          <p:cNvSpPr>
            <a:spLocks noChangeShapeType="1"/>
          </p:cNvSpPr>
          <p:nvPr/>
        </p:nvSpPr>
        <p:spPr bwMode="auto">
          <a:xfrm flipH="1">
            <a:off x="2998788" y="1446213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5" name="Freeform 5"/>
          <p:cNvSpPr>
            <a:spLocks noChangeArrowheads="1"/>
          </p:cNvSpPr>
          <p:nvPr/>
        </p:nvSpPr>
        <p:spPr bwMode="auto">
          <a:xfrm>
            <a:off x="1190625" y="965200"/>
            <a:ext cx="147638" cy="455613"/>
          </a:xfrm>
          <a:custGeom>
            <a:avLst/>
            <a:gdLst>
              <a:gd name="T0" fmla="*/ 2 w 93"/>
              <a:gd name="T1" fmla="*/ 287 h 287"/>
              <a:gd name="T2" fmla="*/ 93 w 93"/>
              <a:gd name="T3" fmla="*/ 216 h 287"/>
              <a:gd name="T4" fmla="*/ 93 w 93"/>
              <a:gd name="T5" fmla="*/ 0 h 287"/>
              <a:gd name="T6" fmla="*/ 0 w 93"/>
              <a:gd name="T7" fmla="*/ 65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7">
                <a:moveTo>
                  <a:pt x="2" y="287"/>
                </a:moveTo>
                <a:lnTo>
                  <a:pt x="93" y="216"/>
                </a:lnTo>
                <a:lnTo>
                  <a:pt x="93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6" name="Freeform 6"/>
          <p:cNvSpPr>
            <a:spLocks noChangeArrowheads="1"/>
          </p:cNvSpPr>
          <p:nvPr/>
        </p:nvSpPr>
        <p:spPr bwMode="auto">
          <a:xfrm>
            <a:off x="850900" y="1041400"/>
            <a:ext cx="341313" cy="381000"/>
          </a:xfrm>
          <a:custGeom>
            <a:avLst/>
            <a:gdLst>
              <a:gd name="T0" fmla="*/ 0 w 215"/>
              <a:gd name="T1" fmla="*/ 0 h 240"/>
              <a:gd name="T2" fmla="*/ 215 w 215"/>
              <a:gd name="T3" fmla="*/ 17 h 240"/>
              <a:gd name="T4" fmla="*/ 215 w 215"/>
              <a:gd name="T5" fmla="*/ 240 h 240"/>
              <a:gd name="T6" fmla="*/ 0 w 215"/>
              <a:gd name="T7" fmla="*/ 217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40">
                <a:moveTo>
                  <a:pt x="0" y="0"/>
                </a:moveTo>
                <a:lnTo>
                  <a:pt x="215" y="17"/>
                </a:lnTo>
                <a:lnTo>
                  <a:pt x="215" y="240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7" name="Freeform 7"/>
          <p:cNvSpPr>
            <a:spLocks noChangeArrowheads="1"/>
          </p:cNvSpPr>
          <p:nvPr/>
        </p:nvSpPr>
        <p:spPr bwMode="auto">
          <a:xfrm>
            <a:off x="887413" y="1085850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8" name="Freeform 8"/>
          <p:cNvSpPr>
            <a:spLocks noChangeArrowheads="1"/>
          </p:cNvSpPr>
          <p:nvPr/>
        </p:nvSpPr>
        <p:spPr bwMode="auto">
          <a:xfrm>
            <a:off x="855663" y="947738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9" name="Text Box 9"/>
          <p:cNvSpPr txBox="1">
            <a:spLocks noChangeArrowheads="1"/>
          </p:cNvSpPr>
          <p:nvPr/>
        </p:nvSpPr>
        <p:spPr bwMode="auto">
          <a:xfrm>
            <a:off x="927100" y="1073150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0250" name="Freeform 10"/>
          <p:cNvSpPr>
            <a:spLocks noChangeArrowheads="1"/>
          </p:cNvSpPr>
          <p:nvPr/>
        </p:nvSpPr>
        <p:spPr bwMode="auto">
          <a:xfrm>
            <a:off x="1268413" y="971550"/>
            <a:ext cx="469900" cy="133350"/>
          </a:xfrm>
          <a:custGeom>
            <a:avLst/>
            <a:gdLst>
              <a:gd name="T0" fmla="*/ 182 w 296"/>
              <a:gd name="T1" fmla="*/ 84 h 84"/>
              <a:gd name="T2" fmla="*/ 296 w 296"/>
              <a:gd name="T3" fmla="*/ 24 h 84"/>
              <a:gd name="T4" fmla="*/ 118 w 296"/>
              <a:gd name="T5" fmla="*/ 0 h 84"/>
              <a:gd name="T6" fmla="*/ 0 w 296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4">
                <a:moveTo>
                  <a:pt x="182" y="84"/>
                </a:moveTo>
                <a:lnTo>
                  <a:pt x="296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1" name="Freeform 11"/>
          <p:cNvSpPr>
            <a:spLocks noChangeArrowheads="1"/>
          </p:cNvSpPr>
          <p:nvPr/>
        </p:nvSpPr>
        <p:spPr bwMode="auto">
          <a:xfrm>
            <a:off x="1539875" y="1012825"/>
            <a:ext cx="195263" cy="423863"/>
          </a:xfrm>
          <a:custGeom>
            <a:avLst/>
            <a:gdLst>
              <a:gd name="T0" fmla="*/ 0 w 123"/>
              <a:gd name="T1" fmla="*/ 267 h 267"/>
              <a:gd name="T2" fmla="*/ 110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10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2" name="Freeform 12"/>
          <p:cNvSpPr>
            <a:spLocks noChangeArrowheads="1"/>
          </p:cNvSpPr>
          <p:nvPr/>
        </p:nvSpPr>
        <p:spPr bwMode="auto">
          <a:xfrm>
            <a:off x="1258888" y="1057275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7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7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3" name="Freeform 13"/>
          <p:cNvSpPr>
            <a:spLocks noChangeArrowheads="1"/>
          </p:cNvSpPr>
          <p:nvPr/>
        </p:nvSpPr>
        <p:spPr bwMode="auto">
          <a:xfrm>
            <a:off x="1296988" y="1103313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4" name="Text Box 14"/>
          <p:cNvSpPr txBox="1">
            <a:spLocks noChangeArrowheads="1"/>
          </p:cNvSpPr>
          <p:nvPr/>
        </p:nvSpPr>
        <p:spPr bwMode="auto">
          <a:xfrm>
            <a:off x="1298575" y="108267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0255" name="Freeform 15"/>
          <p:cNvSpPr>
            <a:spLocks noChangeArrowheads="1"/>
          </p:cNvSpPr>
          <p:nvPr/>
        </p:nvSpPr>
        <p:spPr bwMode="auto">
          <a:xfrm>
            <a:off x="2101850" y="1049338"/>
            <a:ext cx="550863" cy="142875"/>
          </a:xfrm>
          <a:custGeom>
            <a:avLst/>
            <a:gdLst>
              <a:gd name="T0" fmla="*/ 213 w 347"/>
              <a:gd name="T1" fmla="*/ 90 h 90"/>
              <a:gd name="T2" fmla="*/ 347 w 347"/>
              <a:gd name="T3" fmla="*/ 25 h 90"/>
              <a:gd name="T4" fmla="*/ 140 w 347"/>
              <a:gd name="T5" fmla="*/ 0 h 90"/>
              <a:gd name="T6" fmla="*/ 0 w 347"/>
              <a:gd name="T7" fmla="*/ 58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0">
                <a:moveTo>
                  <a:pt x="213" y="90"/>
                </a:moveTo>
                <a:lnTo>
                  <a:pt x="347" y="25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6" name="Freeform 16"/>
          <p:cNvSpPr>
            <a:spLocks noChangeArrowheads="1"/>
          </p:cNvSpPr>
          <p:nvPr/>
        </p:nvSpPr>
        <p:spPr bwMode="auto">
          <a:xfrm>
            <a:off x="2435225" y="1087438"/>
            <a:ext cx="217488" cy="454025"/>
          </a:xfrm>
          <a:custGeom>
            <a:avLst/>
            <a:gdLst>
              <a:gd name="T0" fmla="*/ 7 w 137"/>
              <a:gd name="T1" fmla="*/ 286 h 286"/>
              <a:gd name="T2" fmla="*/ 137 w 137"/>
              <a:gd name="T3" fmla="*/ 189 h 286"/>
              <a:gd name="T4" fmla="*/ 136 w 137"/>
              <a:gd name="T5" fmla="*/ 0 h 286"/>
              <a:gd name="T6" fmla="*/ 0 w 137"/>
              <a:gd name="T7" fmla="*/ 6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7" y="286"/>
                </a:moveTo>
                <a:lnTo>
                  <a:pt x="137" y="189"/>
                </a:lnTo>
                <a:lnTo>
                  <a:pt x="136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7" name="Freeform 17"/>
          <p:cNvSpPr>
            <a:spLocks noChangeArrowheads="1"/>
          </p:cNvSpPr>
          <p:nvPr/>
        </p:nvSpPr>
        <p:spPr bwMode="auto">
          <a:xfrm>
            <a:off x="2098675" y="1143000"/>
            <a:ext cx="338138" cy="422275"/>
          </a:xfrm>
          <a:custGeom>
            <a:avLst/>
            <a:gdLst>
              <a:gd name="T0" fmla="*/ 0 w 213"/>
              <a:gd name="T1" fmla="*/ 0 h 266"/>
              <a:gd name="T2" fmla="*/ 213 w 213"/>
              <a:gd name="T3" fmla="*/ 32 h 266"/>
              <a:gd name="T4" fmla="*/ 213 w 213"/>
              <a:gd name="T5" fmla="*/ 266 h 266"/>
              <a:gd name="T6" fmla="*/ 0 w 213"/>
              <a:gd name="T7" fmla="*/ 228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6">
                <a:moveTo>
                  <a:pt x="0" y="0"/>
                </a:moveTo>
                <a:lnTo>
                  <a:pt x="213" y="32"/>
                </a:lnTo>
                <a:lnTo>
                  <a:pt x="213" y="266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8" name="Freeform 18"/>
          <p:cNvSpPr>
            <a:spLocks noChangeArrowheads="1"/>
          </p:cNvSpPr>
          <p:nvPr/>
        </p:nvSpPr>
        <p:spPr bwMode="auto">
          <a:xfrm>
            <a:off x="2138363" y="119697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9" name="Text Box 19"/>
          <p:cNvSpPr txBox="1">
            <a:spLocks noChangeArrowheads="1"/>
          </p:cNvSpPr>
          <p:nvPr/>
        </p:nvSpPr>
        <p:spPr bwMode="auto">
          <a:xfrm>
            <a:off x="2214563" y="119538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0260" name="Freeform 20"/>
          <p:cNvSpPr>
            <a:spLocks noChangeArrowheads="1"/>
          </p:cNvSpPr>
          <p:nvPr/>
        </p:nvSpPr>
        <p:spPr bwMode="auto">
          <a:xfrm>
            <a:off x="2387600" y="1143000"/>
            <a:ext cx="563563" cy="179388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1" name="Freeform 21"/>
          <p:cNvSpPr>
            <a:spLocks noChangeArrowheads="1"/>
          </p:cNvSpPr>
          <p:nvPr/>
        </p:nvSpPr>
        <p:spPr bwMode="auto">
          <a:xfrm>
            <a:off x="2735263" y="1200150"/>
            <a:ext cx="223837" cy="501650"/>
          </a:xfrm>
          <a:custGeom>
            <a:avLst/>
            <a:gdLst>
              <a:gd name="T0" fmla="*/ 2 w 141"/>
              <a:gd name="T1" fmla="*/ 316 h 316"/>
              <a:gd name="T2" fmla="*/ 141 w 141"/>
              <a:gd name="T3" fmla="*/ 237 h 316"/>
              <a:gd name="T4" fmla="*/ 136 w 141"/>
              <a:gd name="T5" fmla="*/ 0 h 316"/>
              <a:gd name="T6" fmla="*/ 0 w 141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1" h="316">
                <a:moveTo>
                  <a:pt x="2" y="316"/>
                </a:moveTo>
                <a:lnTo>
                  <a:pt x="141" y="237"/>
                </a:lnTo>
                <a:lnTo>
                  <a:pt x="136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2" name="Freeform 22"/>
          <p:cNvSpPr>
            <a:spLocks noChangeArrowheads="1"/>
          </p:cNvSpPr>
          <p:nvPr/>
        </p:nvSpPr>
        <p:spPr bwMode="auto">
          <a:xfrm>
            <a:off x="2387600" y="1249363"/>
            <a:ext cx="347663" cy="454025"/>
          </a:xfrm>
          <a:custGeom>
            <a:avLst/>
            <a:gdLst>
              <a:gd name="T0" fmla="*/ 0 w 219"/>
              <a:gd name="T1" fmla="*/ 0 h 286"/>
              <a:gd name="T2" fmla="*/ 218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8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3" name="Freeform 23"/>
          <p:cNvSpPr>
            <a:spLocks noChangeArrowheads="1"/>
          </p:cNvSpPr>
          <p:nvPr/>
        </p:nvSpPr>
        <p:spPr bwMode="auto">
          <a:xfrm>
            <a:off x="2430463" y="1298575"/>
            <a:ext cx="261937" cy="347663"/>
          </a:xfrm>
          <a:custGeom>
            <a:avLst/>
            <a:gdLst>
              <a:gd name="T0" fmla="*/ 0 w 165"/>
              <a:gd name="T1" fmla="*/ 0 h 219"/>
              <a:gd name="T2" fmla="*/ 164 w 165"/>
              <a:gd name="T3" fmla="*/ 37 h 219"/>
              <a:gd name="T4" fmla="*/ 165 w 165"/>
              <a:gd name="T5" fmla="*/ 219 h 219"/>
              <a:gd name="T6" fmla="*/ 1 w 165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219">
                <a:moveTo>
                  <a:pt x="0" y="0"/>
                </a:moveTo>
                <a:lnTo>
                  <a:pt x="164" y="37"/>
                </a:lnTo>
                <a:lnTo>
                  <a:pt x="165" y="219"/>
                </a:lnTo>
                <a:lnTo>
                  <a:pt x="1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4" name="Text Box 24"/>
          <p:cNvSpPr txBox="1">
            <a:spLocks noChangeArrowheads="1"/>
          </p:cNvSpPr>
          <p:nvPr/>
        </p:nvSpPr>
        <p:spPr bwMode="auto">
          <a:xfrm>
            <a:off x="2476500" y="1327150"/>
            <a:ext cx="169863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0265" name="Freeform 25"/>
          <p:cNvSpPr>
            <a:spLocks noChangeArrowheads="1"/>
          </p:cNvSpPr>
          <p:nvPr/>
        </p:nvSpPr>
        <p:spPr bwMode="auto">
          <a:xfrm>
            <a:off x="1943100" y="1057275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6" name="Freeform 26"/>
          <p:cNvSpPr>
            <a:spLocks noChangeArrowheads="1"/>
          </p:cNvSpPr>
          <p:nvPr/>
        </p:nvSpPr>
        <p:spPr bwMode="auto">
          <a:xfrm>
            <a:off x="1609725" y="1039813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7" name="Freeform 27"/>
          <p:cNvSpPr>
            <a:spLocks noChangeArrowheads="1"/>
          </p:cNvSpPr>
          <p:nvPr/>
        </p:nvSpPr>
        <p:spPr bwMode="auto">
          <a:xfrm>
            <a:off x="1612900" y="1139825"/>
            <a:ext cx="334963" cy="373063"/>
          </a:xfrm>
          <a:custGeom>
            <a:avLst/>
            <a:gdLst>
              <a:gd name="T0" fmla="*/ 0 w 211"/>
              <a:gd name="T1" fmla="*/ 0 h 235"/>
              <a:gd name="T2" fmla="*/ 207 w 211"/>
              <a:gd name="T3" fmla="*/ 12 h 235"/>
              <a:gd name="T4" fmla="*/ 211 w 211"/>
              <a:gd name="T5" fmla="*/ 235 h 235"/>
              <a:gd name="T6" fmla="*/ 2 w 211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5">
                <a:moveTo>
                  <a:pt x="0" y="0"/>
                </a:moveTo>
                <a:lnTo>
                  <a:pt x="207" y="12"/>
                </a:lnTo>
                <a:lnTo>
                  <a:pt x="211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8" name="Freeform 28"/>
          <p:cNvSpPr>
            <a:spLocks noChangeArrowheads="1"/>
          </p:cNvSpPr>
          <p:nvPr/>
        </p:nvSpPr>
        <p:spPr bwMode="auto">
          <a:xfrm>
            <a:off x="1651000" y="1189038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9" name="Text Box 29"/>
          <p:cNvSpPr txBox="1">
            <a:spLocks noChangeArrowheads="1"/>
          </p:cNvSpPr>
          <p:nvPr/>
        </p:nvSpPr>
        <p:spPr bwMode="auto">
          <a:xfrm>
            <a:off x="1971675" y="1139825"/>
            <a:ext cx="7620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0270" name="Text Box 30"/>
          <p:cNvSpPr txBox="1">
            <a:spLocks noChangeArrowheads="1"/>
          </p:cNvSpPr>
          <p:nvPr/>
        </p:nvSpPr>
        <p:spPr bwMode="auto">
          <a:xfrm>
            <a:off x="1690688" y="1166813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0271" name="Freeform 31"/>
          <p:cNvSpPr>
            <a:spLocks noChangeArrowheads="1"/>
          </p:cNvSpPr>
          <p:nvPr/>
        </p:nvSpPr>
        <p:spPr bwMode="auto">
          <a:xfrm>
            <a:off x="1131888" y="601663"/>
            <a:ext cx="484187" cy="98425"/>
          </a:xfrm>
          <a:custGeom>
            <a:avLst/>
            <a:gdLst>
              <a:gd name="T0" fmla="*/ 220 w 305"/>
              <a:gd name="T1" fmla="*/ 62 h 62"/>
              <a:gd name="T2" fmla="*/ 305 w 305"/>
              <a:gd name="T3" fmla="*/ 6 h 62"/>
              <a:gd name="T4" fmla="*/ 102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20" y="62"/>
                </a:moveTo>
                <a:lnTo>
                  <a:pt x="305" y="6"/>
                </a:lnTo>
                <a:lnTo>
                  <a:pt x="102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2" name="Freeform 32"/>
          <p:cNvSpPr>
            <a:spLocks noChangeArrowheads="1"/>
          </p:cNvSpPr>
          <p:nvPr/>
        </p:nvSpPr>
        <p:spPr bwMode="auto">
          <a:xfrm>
            <a:off x="1455738" y="615950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4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3" name="Freeform 33"/>
          <p:cNvSpPr>
            <a:spLocks noChangeArrowheads="1"/>
          </p:cNvSpPr>
          <p:nvPr/>
        </p:nvSpPr>
        <p:spPr bwMode="auto">
          <a:xfrm>
            <a:off x="1128713" y="682625"/>
            <a:ext cx="330200" cy="366713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1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4" name="Freeform 34"/>
          <p:cNvSpPr>
            <a:spLocks noChangeArrowheads="1"/>
          </p:cNvSpPr>
          <p:nvPr/>
        </p:nvSpPr>
        <p:spPr bwMode="auto">
          <a:xfrm>
            <a:off x="1166813" y="725488"/>
            <a:ext cx="255587" cy="279400"/>
          </a:xfrm>
          <a:custGeom>
            <a:avLst/>
            <a:gdLst>
              <a:gd name="T0" fmla="*/ 0 w 161"/>
              <a:gd name="T1" fmla="*/ 0 h 176"/>
              <a:gd name="T2" fmla="*/ 161 w 161"/>
              <a:gd name="T3" fmla="*/ 7 h 176"/>
              <a:gd name="T4" fmla="*/ 161 w 161"/>
              <a:gd name="T5" fmla="*/ 176 h 176"/>
              <a:gd name="T6" fmla="*/ 0 w 161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6">
                <a:moveTo>
                  <a:pt x="0" y="0"/>
                </a:moveTo>
                <a:lnTo>
                  <a:pt x="161" y="7"/>
                </a:lnTo>
                <a:lnTo>
                  <a:pt x="161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5" name="Text Box 35"/>
          <p:cNvSpPr txBox="1">
            <a:spLocks noChangeArrowheads="1"/>
          </p:cNvSpPr>
          <p:nvPr/>
        </p:nvSpPr>
        <p:spPr bwMode="auto">
          <a:xfrm>
            <a:off x="1220788" y="709613"/>
            <a:ext cx="107950" cy="311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0276" name="Freeform 36"/>
          <p:cNvSpPr>
            <a:spLocks noChangeArrowheads="1"/>
          </p:cNvSpPr>
          <p:nvPr/>
        </p:nvSpPr>
        <p:spPr bwMode="auto">
          <a:xfrm>
            <a:off x="1538288" y="617538"/>
            <a:ext cx="493712" cy="100012"/>
          </a:xfrm>
          <a:custGeom>
            <a:avLst/>
            <a:gdLst>
              <a:gd name="T0" fmla="*/ 219 w 311"/>
              <a:gd name="T1" fmla="*/ 63 h 63"/>
              <a:gd name="T2" fmla="*/ 311 w 311"/>
              <a:gd name="T3" fmla="*/ 5 h 63"/>
              <a:gd name="T4" fmla="*/ 102 w 311"/>
              <a:gd name="T5" fmla="*/ 0 h 63"/>
              <a:gd name="T6" fmla="*/ 0 w 311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19" y="63"/>
                </a:moveTo>
                <a:lnTo>
                  <a:pt x="311" y="5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7" name="Freeform 37"/>
          <p:cNvSpPr>
            <a:spLocks noChangeArrowheads="1"/>
          </p:cNvSpPr>
          <p:nvPr/>
        </p:nvSpPr>
        <p:spPr bwMode="auto">
          <a:xfrm>
            <a:off x="1873250" y="62547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1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1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8" name="Freeform 38"/>
          <p:cNvSpPr>
            <a:spLocks noChangeArrowheads="1"/>
          </p:cNvSpPr>
          <p:nvPr/>
        </p:nvSpPr>
        <p:spPr bwMode="auto">
          <a:xfrm>
            <a:off x="1527175" y="700088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1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9" name="Freeform 39"/>
          <p:cNvSpPr>
            <a:spLocks noChangeArrowheads="1"/>
          </p:cNvSpPr>
          <p:nvPr/>
        </p:nvSpPr>
        <p:spPr bwMode="auto">
          <a:xfrm>
            <a:off x="1568450" y="741363"/>
            <a:ext cx="271463" cy="292100"/>
          </a:xfrm>
          <a:custGeom>
            <a:avLst/>
            <a:gdLst>
              <a:gd name="T0" fmla="*/ 3 w 171"/>
              <a:gd name="T1" fmla="*/ 0 h 184"/>
              <a:gd name="T2" fmla="*/ 171 w 171"/>
              <a:gd name="T3" fmla="*/ 9 h 184"/>
              <a:gd name="T4" fmla="*/ 167 w 171"/>
              <a:gd name="T5" fmla="*/ 184 h 184"/>
              <a:gd name="T6" fmla="*/ 0 w 171"/>
              <a:gd name="T7" fmla="*/ 173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4">
                <a:moveTo>
                  <a:pt x="3" y="0"/>
                </a:moveTo>
                <a:lnTo>
                  <a:pt x="171" y="9"/>
                </a:lnTo>
                <a:lnTo>
                  <a:pt x="167" y="184"/>
                </a:lnTo>
                <a:lnTo>
                  <a:pt x="0" y="173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80" name="Text Box 40"/>
          <p:cNvSpPr txBox="1">
            <a:spLocks noChangeArrowheads="1"/>
          </p:cNvSpPr>
          <p:nvPr/>
        </p:nvSpPr>
        <p:spPr bwMode="auto">
          <a:xfrm>
            <a:off x="1609725" y="730250"/>
            <a:ext cx="1841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0281" name="Freeform 41"/>
          <p:cNvSpPr>
            <a:spLocks noChangeArrowheads="1"/>
          </p:cNvSpPr>
          <p:nvPr/>
        </p:nvSpPr>
        <p:spPr bwMode="auto">
          <a:xfrm>
            <a:off x="1938338" y="776288"/>
            <a:ext cx="363537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82" name="Freeform 42"/>
          <p:cNvSpPr>
            <a:spLocks noChangeArrowheads="1"/>
          </p:cNvSpPr>
          <p:nvPr/>
        </p:nvSpPr>
        <p:spPr bwMode="auto">
          <a:xfrm>
            <a:off x="1984375" y="823913"/>
            <a:ext cx="274638" cy="271462"/>
          </a:xfrm>
          <a:custGeom>
            <a:avLst/>
            <a:gdLst>
              <a:gd name="T0" fmla="*/ 0 w 173"/>
              <a:gd name="T1" fmla="*/ 3 h 171"/>
              <a:gd name="T2" fmla="*/ 172 w 173"/>
              <a:gd name="T3" fmla="*/ 0 h 171"/>
              <a:gd name="T4" fmla="*/ 173 w 173"/>
              <a:gd name="T5" fmla="*/ 171 h 171"/>
              <a:gd name="T6" fmla="*/ 3 w 173"/>
              <a:gd name="T7" fmla="*/ 171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2" y="0"/>
                </a:lnTo>
                <a:lnTo>
                  <a:pt x="173" y="171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83" name="Freeform 43"/>
          <p:cNvSpPr>
            <a:spLocks noChangeArrowheads="1"/>
          </p:cNvSpPr>
          <p:nvPr/>
        </p:nvSpPr>
        <p:spPr bwMode="auto">
          <a:xfrm>
            <a:off x="1939925" y="71437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84" name="Text Box 44"/>
          <p:cNvSpPr txBox="1">
            <a:spLocks noChangeArrowheads="1"/>
          </p:cNvSpPr>
          <p:nvPr/>
        </p:nvSpPr>
        <p:spPr bwMode="auto">
          <a:xfrm>
            <a:off x="1987550" y="803275"/>
            <a:ext cx="261938" cy="315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0285" name="Text Box 45"/>
          <p:cNvSpPr txBox="1">
            <a:spLocks noChangeArrowheads="1"/>
          </p:cNvSpPr>
          <p:nvPr/>
        </p:nvSpPr>
        <p:spPr bwMode="auto">
          <a:xfrm>
            <a:off x="1597025" y="2244725"/>
            <a:ext cx="4337050" cy="673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All messages can be found in the </a:t>
            </a:r>
            <a:r>
              <a:rPr lang="en-US" altLang="es-EC" sz="2000" b="1" i="1">
                <a:solidFill>
                  <a:srgbClr val="000000"/>
                </a:solidFill>
                <a:latin typeface="GillSans" charset="0"/>
              </a:rPr>
              <a:t>tcpinst.msg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file in the \enus directory of the CMVC library.  Documentation for the error messages is in the TCP/IP reference.  	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ERROR LOGGING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TCP/IP install</a:t>
            </a:r>
            <a:r>
              <a:rPr lang="en-US" altLang="es-EC" sz="2000" b="1" i="1">
                <a:solidFill>
                  <a:srgbClr val="000000"/>
                </a:solidFill>
                <a:latin typeface="GillSans" charset="0"/>
              </a:rPr>
              <a:t> ALWAYS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logs information when it runs.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The log if invoked by TOP install is located in \ibminst\logs\tcpapps directory and is called </a:t>
            </a:r>
            <a:r>
              <a:rPr lang="en-US" altLang="es-EC" sz="2000" b="1" i="1">
                <a:solidFill>
                  <a:srgbClr val="000000"/>
                </a:solidFill>
                <a:latin typeface="GillSans" charset="0"/>
              </a:rPr>
              <a:t>local.tcp.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	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If TCPIP install is run by itself it always puts it into the root of the boot drive.  (In most cases C:\) and the log file name is called </a:t>
            </a:r>
            <a:r>
              <a:rPr lang="en-US" altLang="es-EC" sz="2000" b="1" i="1">
                <a:solidFill>
                  <a:srgbClr val="000000"/>
                </a:solidFill>
                <a:latin typeface="GillSans" charset="0"/>
              </a:rPr>
              <a:t>tcpip.log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.    </a:t>
            </a:r>
          </a:p>
        </p:txBody>
      </p:sp>
      <p:sp>
        <p:nvSpPr>
          <p:cNvPr id="10286" name="Text Box 46"/>
          <p:cNvSpPr txBox="1">
            <a:spLocks noChangeArrowheads="1"/>
          </p:cNvSpPr>
          <p:nvPr/>
        </p:nvSpPr>
        <p:spPr bwMode="auto">
          <a:xfrm>
            <a:off x="3040063" y="48577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Error Messages, Codes &amp; Logs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theme/theme1.xml><?xml version="1.0" encoding="utf-8"?>
<a:theme xmlns:a="http://schemas.openxmlformats.org/drawingml/2006/main" name="Tema de Office">
  <a:themeElements>
    <a:clrScheme name="Tema de Offic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Tema de Office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s-EC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s-EC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Tema de Offic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a de Offic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Override1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0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1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2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3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2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3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4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5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6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7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8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9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902</Words>
  <Application>Microsoft Office PowerPoint</Application>
  <PresentationFormat>Personalizado</PresentationFormat>
  <Paragraphs>204</Paragraphs>
  <Slides>13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5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13</vt:i4>
      </vt:variant>
    </vt:vector>
  </HeadingPairs>
  <TitlesOfParts>
    <vt:vector size="19" baseType="lpstr">
      <vt:lpstr>Times New Roman</vt:lpstr>
      <vt:lpstr>GillSans</vt:lpstr>
      <vt:lpstr>Arial MT</vt:lpstr>
      <vt:lpstr>Wingdings</vt:lpstr>
      <vt:lpstr>LotusWP Type</vt:lpstr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familia</dc:creator>
  <cp:lastModifiedBy>FI</cp:lastModifiedBy>
  <cp:revision>1</cp:revision>
  <dcterms:modified xsi:type="dcterms:W3CDTF">2016-01-09T16:18:30Z</dcterms:modified>
</cp:coreProperties>
</file>