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76"/>
  </p:notesMasterIdLst>
  <p:sldIdLst>
    <p:sldId id="331" r:id="rId2"/>
    <p:sldId id="257" r:id="rId3"/>
    <p:sldId id="286" r:id="rId4"/>
    <p:sldId id="258" r:id="rId5"/>
    <p:sldId id="259" r:id="rId6"/>
    <p:sldId id="285" r:id="rId7"/>
    <p:sldId id="329" r:id="rId8"/>
    <p:sldId id="332" r:id="rId9"/>
    <p:sldId id="333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330" r:id="rId28"/>
    <p:sldId id="278" r:id="rId29"/>
    <p:sldId id="338" r:id="rId30"/>
    <p:sldId id="339" r:id="rId31"/>
    <p:sldId id="340" r:id="rId32"/>
    <p:sldId id="282" r:id="rId33"/>
    <p:sldId id="283" r:id="rId34"/>
    <p:sldId id="334" r:id="rId35"/>
    <p:sldId id="335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  <p:sldId id="336" r:id="rId58"/>
    <p:sldId id="341" r:id="rId59"/>
    <p:sldId id="337" r:id="rId60"/>
    <p:sldId id="313" r:id="rId61"/>
    <p:sldId id="314" r:id="rId62"/>
    <p:sldId id="315" r:id="rId63"/>
    <p:sldId id="316" r:id="rId64"/>
    <p:sldId id="317" r:id="rId65"/>
    <p:sldId id="318" r:id="rId66"/>
    <p:sldId id="319" r:id="rId67"/>
    <p:sldId id="320" r:id="rId68"/>
    <p:sldId id="321" r:id="rId69"/>
    <p:sldId id="322" r:id="rId70"/>
    <p:sldId id="323" r:id="rId71"/>
    <p:sldId id="324" r:id="rId72"/>
    <p:sldId id="325" r:id="rId73"/>
    <p:sldId id="326" r:id="rId74"/>
    <p:sldId id="327" r:id="rId75"/>
  </p:sldIdLst>
  <p:sldSz cx="10042525" cy="7739063"/>
  <p:notesSz cx="7739063" cy="10042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78" y="-51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4383088" y="0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A5D882-2E86-4515-9264-47F7BF9D23DE}" type="datetimeFigureOut">
              <a:rPr lang="es-EC" smtClean="0"/>
              <a:t>15/01/2012</a:t>
            </a:fld>
            <a:endParaRPr lang="es-EC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425575" y="752475"/>
            <a:ext cx="4889500" cy="37671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C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74700" y="4770438"/>
            <a:ext cx="6191250" cy="4519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539288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4383088" y="9539288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EBB389B-57BF-40AE-9879-2AD1E44DB190}" type="slidenum">
              <a:rPr lang="es-EC" smtClean="0"/>
              <a:t>‹Nº›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8780113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C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BB389B-57BF-40AE-9879-2AD1E44DB190}" type="slidenum">
              <a:rPr lang="es-EC" smtClean="0"/>
              <a:t>6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033735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3" descr="25%"/>
          <p:cNvSpPr>
            <a:spLocks noChangeArrowheads="1"/>
          </p:cNvSpPr>
          <p:nvPr userDrawn="1"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354262" y="973931"/>
            <a:ext cx="7088188" cy="1231107"/>
          </a:xfrm>
        </p:spPr>
        <p:txBody>
          <a:bodyPr/>
          <a:lstStyle>
            <a:lvl1pPr algn="l">
              <a:defRPr sz="3600" b="1">
                <a:latin typeface="Helvetica" pitchFamily="34" charset="0"/>
                <a:cs typeface="Helvetica" pitchFamily="34" charset="0"/>
              </a:defRPr>
            </a:lvl1pPr>
          </a:lstStyle>
          <a:p>
            <a:r>
              <a:rPr lang="en-US" noProof="0" smtClean="0"/>
              <a:t>Haga clic para modificar el estilo de título del patrón</a:t>
            </a:r>
            <a:endParaRPr lang="en-US" noProof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92262" y="5622131"/>
            <a:ext cx="7029450" cy="435769"/>
          </a:xfrm>
        </p:spPr>
        <p:txBody>
          <a:bodyPr/>
          <a:lstStyle>
            <a:lvl1pPr marL="0" indent="0" algn="ctr">
              <a:buNone/>
              <a:defRPr sz="2000">
                <a:latin typeface="Helvetica" pitchFamily="34" charset="0"/>
                <a:cs typeface="Helvetica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noProof="0" dirty="0" err="1" smtClean="0"/>
              <a:t>Haga</a:t>
            </a:r>
            <a:r>
              <a:rPr lang="en-US" noProof="0" dirty="0" smtClean="0"/>
              <a:t> </a:t>
            </a:r>
            <a:r>
              <a:rPr lang="en-US" noProof="0" dirty="0" err="1" smtClean="0"/>
              <a:t>clic</a:t>
            </a:r>
            <a:r>
              <a:rPr lang="en-US" noProof="0" dirty="0" smtClean="0"/>
              <a:t> </a:t>
            </a:r>
            <a:r>
              <a:rPr lang="en-US" noProof="0" dirty="0" err="1" smtClean="0"/>
              <a:t>para</a:t>
            </a:r>
            <a:r>
              <a:rPr lang="en-US" noProof="0" dirty="0" smtClean="0"/>
              <a:t> </a:t>
            </a:r>
            <a:r>
              <a:rPr lang="en-US" noProof="0" dirty="0" err="1" smtClean="0"/>
              <a:t>modificar</a:t>
            </a:r>
            <a:r>
              <a:rPr lang="en-US" noProof="0" dirty="0" smtClean="0"/>
              <a:t> el </a:t>
            </a:r>
            <a:r>
              <a:rPr lang="en-US" noProof="0" dirty="0" err="1" smtClean="0"/>
              <a:t>estilo</a:t>
            </a:r>
            <a:r>
              <a:rPr lang="en-US" noProof="0" dirty="0" smtClean="0"/>
              <a:t> de </a:t>
            </a:r>
            <a:r>
              <a:rPr lang="en-US" noProof="0" dirty="0" err="1" smtClean="0"/>
              <a:t>subtítulo</a:t>
            </a:r>
            <a:r>
              <a:rPr lang="en-US" noProof="0" dirty="0" smtClean="0"/>
              <a:t> del </a:t>
            </a:r>
            <a:r>
              <a:rPr lang="en-US" noProof="0" dirty="0" err="1" smtClean="0"/>
              <a:t>patrón</a:t>
            </a:r>
            <a:endParaRPr lang="en-US" noProof="0" dirty="0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44D272-6211-4293-B47E-EC5AA18AD5BB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9" name="Oval 7"/>
          <p:cNvSpPr>
            <a:spLocks noChangeArrowheads="1"/>
          </p:cNvSpPr>
          <p:nvPr userDrawn="1"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" name="Oval 8"/>
          <p:cNvSpPr>
            <a:spLocks noChangeArrowheads="1"/>
          </p:cNvSpPr>
          <p:nvPr userDrawn="1"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" name="Oval 9"/>
          <p:cNvSpPr>
            <a:spLocks noChangeArrowheads="1"/>
          </p:cNvSpPr>
          <p:nvPr userDrawn="1"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" name="Oval 10"/>
          <p:cNvSpPr>
            <a:spLocks noChangeArrowheads="1"/>
          </p:cNvSpPr>
          <p:nvPr userDrawn="1"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" name="Oval 11"/>
          <p:cNvSpPr>
            <a:spLocks noChangeArrowheads="1"/>
          </p:cNvSpPr>
          <p:nvPr userDrawn="1"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" name="Oval 12"/>
          <p:cNvSpPr>
            <a:spLocks noChangeArrowheads="1"/>
          </p:cNvSpPr>
          <p:nvPr userDrawn="1"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41932750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Helvetica" pitchFamily="34" charset="0"/>
                <a:cs typeface="Helvetica" pitchFamily="34" charset="0"/>
              </a:defRPr>
            </a:lvl1pPr>
          </a:lstStyle>
          <a:p>
            <a:r>
              <a:rPr lang="es-ES" dirty="0" smtClean="0"/>
              <a:t>Haga clic para modificar el estilo de título del patrón</a:t>
            </a:r>
            <a:endParaRPr lang="es-EC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211262" y="2235200"/>
            <a:ext cx="8078788" cy="4643438"/>
          </a:xfrm>
        </p:spPr>
        <p:txBody>
          <a:bodyPr/>
          <a:lstStyle>
            <a:lvl1pPr>
              <a:defRPr>
                <a:latin typeface="Helvetica" pitchFamily="34" charset="0"/>
                <a:cs typeface="Helvetica" pitchFamily="34" charset="0"/>
              </a:defRPr>
            </a:lvl1pPr>
            <a:lvl2pPr>
              <a:defRPr>
                <a:latin typeface="Helvetica" pitchFamily="34" charset="0"/>
                <a:cs typeface="Helvetica" pitchFamily="34" charset="0"/>
              </a:defRPr>
            </a:lvl2pPr>
            <a:lvl3pPr>
              <a:defRPr>
                <a:latin typeface="Helvetica" pitchFamily="34" charset="0"/>
                <a:cs typeface="Helvetica" pitchFamily="34" charset="0"/>
              </a:defRPr>
            </a:lvl3pPr>
            <a:lvl4pPr>
              <a:defRPr>
                <a:latin typeface="Helvetica" pitchFamily="34" charset="0"/>
                <a:cs typeface="Helvetica" pitchFamily="34" charset="0"/>
              </a:defRPr>
            </a:lvl4pPr>
            <a:lvl5pPr>
              <a:defRPr>
                <a:latin typeface="Helvetica" pitchFamily="34" charset="0"/>
                <a:cs typeface="Helvetica" pitchFamily="34" charset="0"/>
              </a:defRPr>
            </a:lvl5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EC" dirty="0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Helvetica" pitchFamily="34" charset="0"/>
                <a:cs typeface="Helvetica" pitchFamily="34" charset="0"/>
              </a:defRPr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Helvetica" pitchFamily="34" charset="0"/>
                <a:cs typeface="Helvetica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Helvetica" pitchFamily="34" charset="0"/>
                <a:cs typeface="Helvetica" pitchFamily="34" charset="0"/>
              </a:defRPr>
            </a:lvl1pPr>
          </a:lstStyle>
          <a:p>
            <a:fld id="{671B7E40-06FD-4727-94C0-E74D28E545D1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77812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287461" y="2235200"/>
            <a:ext cx="3657601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EC" dirty="0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632450" y="2235200"/>
            <a:ext cx="3657600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1A01F6-DF99-4FC1-8F80-9294CBD5842E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37390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9563"/>
            <a:ext cx="903922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135062" y="1775619"/>
            <a:ext cx="4114800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135062" y="2497931"/>
            <a:ext cx="4114800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  <a:p>
            <a:pPr lvl="1"/>
            <a:r>
              <a:rPr lang="es-ES" dirty="0" smtClean="0"/>
              <a:t>Segundo nivel</a:t>
            </a:r>
          </a:p>
          <a:p>
            <a:pPr lvl="2"/>
            <a:r>
              <a:rPr lang="es-ES" dirty="0" smtClean="0"/>
              <a:t>Tercer nivel</a:t>
            </a:r>
          </a:p>
          <a:p>
            <a:pPr lvl="3"/>
            <a:r>
              <a:rPr lang="es-ES" dirty="0" smtClean="0"/>
              <a:t>Cuarto nivel</a:t>
            </a:r>
          </a:p>
          <a:p>
            <a:pPr lvl="4"/>
            <a:r>
              <a:rPr lang="es-ES" dirty="0" smtClean="0"/>
              <a:t>Quinto nivel</a:t>
            </a:r>
            <a:endParaRPr lang="es-EC" dirty="0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478462" y="1775619"/>
            <a:ext cx="406241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dirty="0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478462" y="2497931"/>
            <a:ext cx="406241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760160-981A-4068-913A-668C37700B0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6768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F86597-F65F-4D3C-AF46-9C80CA92CEB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530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921737-80E4-4186-9CF7-9BA1D63FFEAD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4287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56450" y="687388"/>
            <a:ext cx="2133600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52475" y="687388"/>
            <a:ext cx="6251575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BF506-A180-4B4D-9CE4-E773876CCE77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6216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687388"/>
            <a:ext cx="8537575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50938" y="2235200"/>
            <a:ext cx="8139112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>
                <a:latin typeface="Helvetica" pitchFamily="34" charset="0"/>
                <a:cs typeface="Helvetica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30588" y="7051675"/>
            <a:ext cx="318135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>
                <a:latin typeface="Helvetica" pitchFamily="34" charset="0"/>
                <a:cs typeface="Helvetica" pitchFamily="34" charset="0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772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>
                <a:latin typeface="Helvetica" pitchFamily="34" charset="0"/>
                <a:cs typeface="Helvetica" pitchFamily="34" charset="0"/>
              </a:defRPr>
            </a:lvl1pPr>
          </a:lstStyle>
          <a:p>
            <a:fld id="{49796F5B-E727-49FF-9EB1-3ABFAE44F900}" type="slidenum">
              <a:rPr lang="en-US" smtClean="0"/>
              <a:pPr/>
              <a:t>‹Nº›</a:t>
            </a:fld>
            <a:endParaRPr lang="en-US"/>
          </a:p>
        </p:txBody>
      </p:sp>
      <p:sp>
        <p:nvSpPr>
          <p:cNvPr id="1032" name="Freeform 8" descr="50%"/>
          <p:cNvSpPr>
            <a:spLocks noChangeArrowheads="1"/>
          </p:cNvSpPr>
          <p:nvPr/>
        </p:nvSpPr>
        <p:spPr bwMode="auto">
          <a:xfrm>
            <a:off x="6753225" y="3917950"/>
            <a:ext cx="3017838" cy="2220913"/>
          </a:xfrm>
          <a:custGeom>
            <a:avLst/>
            <a:gdLst>
              <a:gd name="T0" fmla="*/ 1 w 1901"/>
              <a:gd name="T1" fmla="*/ 1399 h 1399"/>
              <a:gd name="T2" fmla="*/ 1901 w 1901"/>
              <a:gd name="T3" fmla="*/ 0 h 1399"/>
              <a:gd name="T4" fmla="*/ 1901 w 1901"/>
              <a:gd name="T5" fmla="*/ 31 h 1399"/>
              <a:gd name="T6" fmla="*/ 37 w 1901"/>
              <a:gd name="T7" fmla="*/ 1399 h 1399"/>
              <a:gd name="T8" fmla="*/ 1 w 1901"/>
              <a:gd name="T9" fmla="*/ 1399 h 13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01" h="1399">
                <a:moveTo>
                  <a:pt x="1" y="1399"/>
                </a:moveTo>
                <a:cubicBezTo>
                  <a:pt x="330" y="595"/>
                  <a:pt x="1073" y="11"/>
                  <a:pt x="1901" y="0"/>
                </a:cubicBezTo>
                <a:cubicBezTo>
                  <a:pt x="1901" y="31"/>
                  <a:pt x="1901" y="31"/>
                  <a:pt x="1901" y="31"/>
                </a:cubicBezTo>
                <a:cubicBezTo>
                  <a:pt x="1048" y="78"/>
                  <a:pt x="382" y="608"/>
                  <a:pt x="37" y="1399"/>
                </a:cubicBezTo>
                <a:cubicBezTo>
                  <a:pt x="37" y="1399"/>
                  <a:pt x="0" y="1398"/>
                  <a:pt x="1" y="1399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6438900" y="6140450"/>
            <a:ext cx="315913" cy="1373188"/>
          </a:xfrm>
          <a:custGeom>
            <a:avLst/>
            <a:gdLst>
              <a:gd name="T0" fmla="*/ 199 w 199"/>
              <a:gd name="T1" fmla="*/ 0 h 865"/>
              <a:gd name="T2" fmla="*/ 0 w 199"/>
              <a:gd name="T3" fmla="*/ 865 h 865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9" h="865">
                <a:moveTo>
                  <a:pt x="199" y="0"/>
                </a:moveTo>
                <a:cubicBezTo>
                  <a:pt x="75" y="313"/>
                  <a:pt x="16" y="573"/>
                  <a:pt x="0" y="865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>
              <a:latin typeface="Helvetica" pitchFamily="34" charset="0"/>
              <a:cs typeface="Helvetica" pitchFamily="34" charset="0"/>
            </a:endParaRP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663575" y="2071688"/>
            <a:ext cx="487363" cy="3657600"/>
          </a:xfrm>
          <a:prstGeom prst="rect">
            <a:avLst/>
          </a:prstGeom>
          <a:gradFill rotWithShape="0">
            <a:gsLst>
              <a:gs pos="0">
                <a:srgbClr val="808080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2019300" y="233363"/>
            <a:ext cx="600075" cy="433387"/>
          </a:xfrm>
          <a:custGeom>
            <a:avLst/>
            <a:gdLst>
              <a:gd name="T0" fmla="*/ 196 w 378"/>
              <a:gd name="T1" fmla="*/ 273 h 273"/>
              <a:gd name="T2" fmla="*/ 196 w 378"/>
              <a:gd name="T3" fmla="*/ 273 h 273"/>
              <a:gd name="T4" fmla="*/ 378 w 378"/>
              <a:gd name="T5" fmla="*/ 0 h 273"/>
              <a:gd name="T6" fmla="*/ 0 w 378"/>
              <a:gd name="T7" fmla="*/ 0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78" h="273">
                <a:moveTo>
                  <a:pt x="196" y="273"/>
                </a:moveTo>
                <a:cubicBezTo>
                  <a:pt x="196" y="273"/>
                  <a:pt x="196" y="273"/>
                  <a:pt x="196" y="273"/>
                </a:cubicBezTo>
                <a:cubicBezTo>
                  <a:pt x="378" y="0"/>
                  <a:pt x="378" y="0"/>
                  <a:pt x="378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Line 12"/>
          <p:cNvSpPr>
            <a:spLocks noChangeShapeType="1"/>
          </p:cNvSpPr>
          <p:nvPr/>
        </p:nvSpPr>
        <p:spPr bwMode="auto">
          <a:xfrm>
            <a:off x="2330450" y="903288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2" r:id="rId3"/>
    <p:sldLayoutId id="2147483653" r:id="rId4"/>
    <p:sldLayoutId id="2147483655" r:id="rId5"/>
    <p:sldLayoutId id="2147483658" r:id="rId6"/>
    <p:sldLayoutId id="2147483659" r:id="rId7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Helvetica" pitchFamily="34" charset="0"/>
          <a:ea typeface="+mj-ea"/>
          <a:cs typeface="Helvetica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Helvetica" pitchFamily="34" charset="0"/>
          <a:ea typeface="+mn-ea"/>
          <a:cs typeface="Helvetica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Helvetica" pitchFamily="34" charset="0"/>
          <a:cs typeface="Helvetica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Helvetica" pitchFamily="34" charset="0"/>
          <a:cs typeface="Helvetica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Helvetica" pitchFamily="34" charset="0"/>
          <a:cs typeface="Helvetica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Helvetica" pitchFamily="34" charset="0"/>
          <a:cs typeface="Helvetica" pitchFamily="34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creativecommons.org/licenses/by-nc-sa/3.0/" TargetMode="Externa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>
          <a:xfrm>
            <a:off x="2354262" y="973931"/>
            <a:ext cx="7088188" cy="1143000"/>
          </a:xfrm>
        </p:spPr>
        <p:txBody>
          <a:bodyPr/>
          <a:lstStyle/>
          <a:p>
            <a:pPr algn="l"/>
            <a:r>
              <a:rPr lang="en-US" b="1" dirty="0" smtClean="0"/>
              <a:t>Introduction to OS/2 Warp Programming</a:t>
            </a:r>
            <a:endParaRPr lang="en-US" b="1" dirty="0"/>
          </a:p>
        </p:txBody>
      </p:sp>
      <p:sp>
        <p:nvSpPr>
          <p:cNvPr id="6" name="5 Rectángulo"/>
          <p:cNvSpPr/>
          <p:nvPr/>
        </p:nvSpPr>
        <p:spPr>
          <a:xfrm>
            <a:off x="962025" y="6555593"/>
            <a:ext cx="5019675" cy="73866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400" dirty="0">
                <a:latin typeface="Helvetica" pitchFamily="34" charset="0"/>
                <a:cs typeface="Helvetica" pitchFamily="34" charset="0"/>
              </a:rPr>
              <a:t>Course Code: OS290</a:t>
            </a:r>
            <a:endParaRPr lang="es-EC" sz="1400" dirty="0">
              <a:latin typeface="Helvetica" pitchFamily="34" charset="0"/>
              <a:cs typeface="Helvetica" pitchFamily="34" charset="0"/>
            </a:endParaRPr>
          </a:p>
          <a:p>
            <a:r>
              <a:rPr lang="en-US" sz="1400" dirty="0">
                <a:latin typeface="Helvetica" pitchFamily="34" charset="0"/>
                <a:cs typeface="Helvetica" pitchFamily="34" charset="0"/>
              </a:rPr>
              <a:t>Version 2.9</a:t>
            </a:r>
            <a:endParaRPr lang="es-EC" sz="1400" dirty="0">
              <a:latin typeface="Helvetica" pitchFamily="34" charset="0"/>
              <a:cs typeface="Helvetica" pitchFamily="34" charset="0"/>
            </a:endParaRPr>
          </a:p>
          <a:p>
            <a:r>
              <a:rPr lang="en-US" sz="1400" dirty="0" smtClean="0">
                <a:latin typeface="Helvetica" pitchFamily="34" charset="0"/>
                <a:cs typeface="Helvetica" pitchFamily="34" charset="0"/>
              </a:rPr>
              <a:t>Date</a:t>
            </a:r>
            <a:r>
              <a:rPr lang="en-US" sz="1400" dirty="0">
                <a:latin typeface="Helvetica" pitchFamily="34" charset="0"/>
                <a:cs typeface="Helvetica" pitchFamily="34" charset="0"/>
              </a:rPr>
              <a:t>: 1999-April-22</a:t>
            </a:r>
            <a:endParaRPr lang="es-EC" sz="1400" dirty="0">
              <a:latin typeface="Helvetica" pitchFamily="34" charset="0"/>
              <a:cs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1007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OS/2 is Big!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9225" indent="-14922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 1.0 took one man-month to write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 3.0 took a small team of programmers six months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 has approximately 80 function calls</a:t>
            </a:r>
          </a:p>
          <a:p>
            <a:pPr>
              <a:spcAft>
                <a:spcPct val="15000"/>
              </a:spcAft>
            </a:pPr>
            <a:endParaRPr lang="en-US" sz="2300">
              <a:solidFill>
                <a:srgbClr val="BE0E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BE0E00"/>
                </a:solidFill>
                <a:latin typeface="Helvetica" pitchFamily="34" charset="0"/>
              </a:rPr>
              <a:t>OS/2 has had eight years of development by a large team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BE0E00"/>
                </a:solidFill>
                <a:latin typeface="Helvetica" pitchFamily="34" charset="0"/>
              </a:rPr>
              <a:t>OS/2 has over 1200 function calls, plus several hundred messages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BE0E00"/>
                </a:solidFill>
                <a:latin typeface="Helvetica" pitchFamily="34" charset="0"/>
              </a:rPr>
              <a:t>OS/2 offers many different ways to do things, because it runs on the 80286 processor in protected mode, and so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900">
                <a:solidFill>
                  <a:srgbClr val="BE0E00"/>
                </a:solidFill>
                <a:latin typeface="Helvetica" pitchFamily="34" charset="0"/>
              </a:rPr>
              <a:t>If the operating system can't do it, then it can't be done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80x86 Real Mode</a:t>
            </a:r>
          </a:p>
        </p:txBody>
      </p:sp>
      <p:sp>
        <p:nvSpPr>
          <p:cNvPr id="7171" name="Rectangle 3"/>
          <p:cNvSpPr>
            <a:spLocks noChangeArrowheads="1"/>
          </p:cNvSpPr>
          <p:nvPr/>
        </p:nvSpPr>
        <p:spPr bwMode="auto">
          <a:xfrm>
            <a:off x="1920875" y="1768475"/>
            <a:ext cx="2524125" cy="57658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Rectangle 4" descr="20%"/>
          <p:cNvSpPr>
            <a:spLocks noChangeArrowheads="1"/>
          </p:cNvSpPr>
          <p:nvPr/>
        </p:nvSpPr>
        <p:spPr bwMode="auto">
          <a:xfrm>
            <a:off x="5346700" y="1768475"/>
            <a:ext cx="2524125" cy="2882900"/>
          </a:xfrm>
          <a:prstGeom prst="rect">
            <a:avLst/>
          </a:prstGeom>
          <a:pattFill prst="pct20">
            <a:fgClr>
              <a:srgbClr val="000000"/>
            </a:fgClr>
            <a:bgClr>
              <a:srgbClr val="FFFFFF"/>
            </a:bgClr>
          </a:patt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7173" name="Rectangle 5" descr="20%"/>
          <p:cNvSpPr>
            <a:spLocks noChangeArrowheads="1"/>
          </p:cNvSpPr>
          <p:nvPr/>
        </p:nvSpPr>
        <p:spPr bwMode="auto">
          <a:xfrm>
            <a:off x="5346700" y="5191125"/>
            <a:ext cx="2524125" cy="2343150"/>
          </a:xfrm>
          <a:prstGeom prst="rect">
            <a:avLst/>
          </a:prstGeom>
          <a:pattFill prst="pct20">
            <a:fgClr>
              <a:srgbClr val="000000"/>
            </a:fgClr>
            <a:bgClr>
              <a:srgbClr val="FFFFFF"/>
            </a:bgClr>
          </a:patt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7174" name="Rectangle 6"/>
          <p:cNvSpPr>
            <a:spLocks noChangeArrowheads="1"/>
          </p:cNvSpPr>
          <p:nvPr/>
        </p:nvSpPr>
        <p:spPr bwMode="auto">
          <a:xfrm>
            <a:off x="5526088" y="1947863"/>
            <a:ext cx="1624012" cy="360362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Rectangle 7"/>
          <p:cNvSpPr>
            <a:spLocks noChangeArrowheads="1"/>
          </p:cNvSpPr>
          <p:nvPr/>
        </p:nvSpPr>
        <p:spPr bwMode="auto">
          <a:xfrm>
            <a:off x="5526088" y="2489200"/>
            <a:ext cx="1624012" cy="360363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Rectangle 8"/>
          <p:cNvSpPr>
            <a:spLocks noChangeArrowheads="1"/>
          </p:cNvSpPr>
          <p:nvPr/>
        </p:nvSpPr>
        <p:spPr bwMode="auto">
          <a:xfrm>
            <a:off x="5526088" y="3028950"/>
            <a:ext cx="1624012" cy="360363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Rectangle 9"/>
          <p:cNvSpPr>
            <a:spLocks noChangeArrowheads="1"/>
          </p:cNvSpPr>
          <p:nvPr/>
        </p:nvSpPr>
        <p:spPr bwMode="auto">
          <a:xfrm>
            <a:off x="5526088" y="3570288"/>
            <a:ext cx="1624012" cy="360362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8" name="Rectangle 10"/>
          <p:cNvSpPr>
            <a:spLocks noChangeArrowheads="1"/>
          </p:cNvSpPr>
          <p:nvPr/>
        </p:nvSpPr>
        <p:spPr bwMode="auto">
          <a:xfrm>
            <a:off x="5526088" y="4110038"/>
            <a:ext cx="1624012" cy="360362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Rectangle 11"/>
          <p:cNvSpPr>
            <a:spLocks noChangeArrowheads="1"/>
          </p:cNvSpPr>
          <p:nvPr/>
        </p:nvSpPr>
        <p:spPr bwMode="auto">
          <a:xfrm>
            <a:off x="5526088" y="5372100"/>
            <a:ext cx="1624012" cy="35877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Rectangle 12"/>
          <p:cNvSpPr>
            <a:spLocks noChangeArrowheads="1"/>
          </p:cNvSpPr>
          <p:nvPr/>
        </p:nvSpPr>
        <p:spPr bwMode="auto">
          <a:xfrm>
            <a:off x="5526088" y="5911850"/>
            <a:ext cx="1624012" cy="360363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Rectangle 13"/>
          <p:cNvSpPr>
            <a:spLocks noChangeArrowheads="1"/>
          </p:cNvSpPr>
          <p:nvPr/>
        </p:nvSpPr>
        <p:spPr bwMode="auto">
          <a:xfrm>
            <a:off x="5526088" y="6451600"/>
            <a:ext cx="1624012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Rectangle 14"/>
          <p:cNvSpPr>
            <a:spLocks noChangeArrowheads="1"/>
          </p:cNvSpPr>
          <p:nvPr/>
        </p:nvSpPr>
        <p:spPr bwMode="auto">
          <a:xfrm>
            <a:off x="5526088" y="6992938"/>
            <a:ext cx="1624012" cy="360362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5346700" y="1406525"/>
            <a:ext cx="18573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Execution Unit</a:t>
            </a:r>
          </a:p>
        </p:txBody>
      </p:sp>
      <p:sp>
        <p:nvSpPr>
          <p:cNvPr id="7184" name="Text Box 16"/>
          <p:cNvSpPr txBox="1">
            <a:spLocks noChangeArrowheads="1"/>
          </p:cNvSpPr>
          <p:nvPr/>
        </p:nvSpPr>
        <p:spPr bwMode="auto">
          <a:xfrm>
            <a:off x="5403850" y="4829175"/>
            <a:ext cx="2290763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Bus Interface Unit</a:t>
            </a:r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7331075" y="2487613"/>
            <a:ext cx="3841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BX</a:t>
            </a:r>
          </a:p>
        </p:txBody>
      </p:sp>
      <p:sp>
        <p:nvSpPr>
          <p:cNvPr id="7186" name="Text Box 18"/>
          <p:cNvSpPr txBox="1">
            <a:spLocks noChangeArrowheads="1"/>
          </p:cNvSpPr>
          <p:nvPr/>
        </p:nvSpPr>
        <p:spPr bwMode="auto">
          <a:xfrm>
            <a:off x="7331075" y="3028950"/>
            <a:ext cx="3841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BP</a:t>
            </a:r>
          </a:p>
        </p:txBody>
      </p:sp>
      <p:sp>
        <p:nvSpPr>
          <p:cNvPr id="7187" name="Text Box 19"/>
          <p:cNvSpPr txBox="1">
            <a:spLocks noChangeArrowheads="1"/>
          </p:cNvSpPr>
          <p:nvPr/>
        </p:nvSpPr>
        <p:spPr bwMode="auto">
          <a:xfrm>
            <a:off x="7331075" y="3568700"/>
            <a:ext cx="271463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SI</a:t>
            </a:r>
          </a:p>
        </p:txBody>
      </p:sp>
      <p:sp>
        <p:nvSpPr>
          <p:cNvPr id="7188" name="Text Box 20"/>
          <p:cNvSpPr txBox="1">
            <a:spLocks noChangeArrowheads="1"/>
          </p:cNvSpPr>
          <p:nvPr/>
        </p:nvSpPr>
        <p:spPr bwMode="auto">
          <a:xfrm>
            <a:off x="7331075" y="4108450"/>
            <a:ext cx="271463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IP</a:t>
            </a:r>
          </a:p>
        </p:txBody>
      </p:sp>
      <p:sp>
        <p:nvSpPr>
          <p:cNvPr id="7189" name="Text Box 21"/>
          <p:cNvSpPr txBox="1">
            <a:spLocks noChangeArrowheads="1"/>
          </p:cNvSpPr>
          <p:nvPr/>
        </p:nvSpPr>
        <p:spPr bwMode="auto">
          <a:xfrm>
            <a:off x="7331075" y="1951038"/>
            <a:ext cx="3841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AX</a:t>
            </a:r>
          </a:p>
        </p:txBody>
      </p:sp>
      <p:sp>
        <p:nvSpPr>
          <p:cNvPr id="7190" name="Text Box 22"/>
          <p:cNvSpPr txBox="1">
            <a:spLocks noChangeArrowheads="1"/>
          </p:cNvSpPr>
          <p:nvPr/>
        </p:nvSpPr>
        <p:spPr bwMode="auto">
          <a:xfrm>
            <a:off x="7331075" y="5370513"/>
            <a:ext cx="400050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CS</a:t>
            </a:r>
          </a:p>
        </p:txBody>
      </p:sp>
      <p:sp>
        <p:nvSpPr>
          <p:cNvPr id="7191" name="Text Box 23"/>
          <p:cNvSpPr txBox="1">
            <a:spLocks noChangeArrowheads="1"/>
          </p:cNvSpPr>
          <p:nvPr/>
        </p:nvSpPr>
        <p:spPr bwMode="auto">
          <a:xfrm>
            <a:off x="7331075" y="5910263"/>
            <a:ext cx="400050" cy="360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DS</a:t>
            </a:r>
          </a:p>
        </p:txBody>
      </p:sp>
      <p:sp>
        <p:nvSpPr>
          <p:cNvPr id="7192" name="Text Box 24"/>
          <p:cNvSpPr txBox="1">
            <a:spLocks noChangeArrowheads="1"/>
          </p:cNvSpPr>
          <p:nvPr/>
        </p:nvSpPr>
        <p:spPr bwMode="auto">
          <a:xfrm>
            <a:off x="7331075" y="6451600"/>
            <a:ext cx="3841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ES</a:t>
            </a:r>
          </a:p>
        </p:txBody>
      </p:sp>
      <p:sp>
        <p:nvSpPr>
          <p:cNvPr id="7193" name="Text Box 25"/>
          <p:cNvSpPr txBox="1">
            <a:spLocks noChangeArrowheads="1"/>
          </p:cNvSpPr>
          <p:nvPr/>
        </p:nvSpPr>
        <p:spPr bwMode="auto">
          <a:xfrm>
            <a:off x="7331075" y="6991350"/>
            <a:ext cx="384175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SS</a:t>
            </a:r>
          </a:p>
        </p:txBody>
      </p:sp>
      <p:sp>
        <p:nvSpPr>
          <p:cNvPr id="7194" name="Line 26"/>
          <p:cNvSpPr>
            <a:spLocks noChangeShapeType="1"/>
          </p:cNvSpPr>
          <p:nvPr/>
        </p:nvSpPr>
        <p:spPr bwMode="auto">
          <a:xfrm>
            <a:off x="1920875" y="4110038"/>
            <a:ext cx="252412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5" name="Line 27"/>
          <p:cNvSpPr>
            <a:spLocks noChangeShapeType="1"/>
          </p:cNvSpPr>
          <p:nvPr/>
        </p:nvSpPr>
        <p:spPr bwMode="auto">
          <a:xfrm>
            <a:off x="1920875" y="3749675"/>
            <a:ext cx="252412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6" name="Line 28"/>
          <p:cNvSpPr>
            <a:spLocks noChangeShapeType="1"/>
          </p:cNvSpPr>
          <p:nvPr/>
        </p:nvSpPr>
        <p:spPr bwMode="auto">
          <a:xfrm flipV="1">
            <a:off x="3362325" y="3749675"/>
            <a:ext cx="0" cy="360363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7" name="Line 29"/>
          <p:cNvSpPr>
            <a:spLocks noChangeShapeType="1"/>
          </p:cNvSpPr>
          <p:nvPr/>
        </p:nvSpPr>
        <p:spPr bwMode="auto">
          <a:xfrm flipH="1" flipV="1">
            <a:off x="3724274" y="3927475"/>
            <a:ext cx="1801814" cy="363538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8" name="Line 30"/>
          <p:cNvSpPr>
            <a:spLocks noChangeShapeType="1"/>
          </p:cNvSpPr>
          <p:nvPr/>
        </p:nvSpPr>
        <p:spPr bwMode="auto">
          <a:xfrm flipH="1" flipV="1">
            <a:off x="3724274" y="4108450"/>
            <a:ext cx="1801813" cy="1443038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2100263" y="4479925"/>
            <a:ext cx="2006600" cy="123110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Segment base address comes from a BIU register</a:t>
            </a:r>
          </a:p>
        </p:txBody>
      </p:sp>
      <p:sp>
        <p:nvSpPr>
          <p:cNvPr id="7200" name="Text Box 32"/>
          <p:cNvSpPr txBox="1">
            <a:spLocks noChangeArrowheads="1"/>
          </p:cNvSpPr>
          <p:nvPr/>
        </p:nvSpPr>
        <p:spPr bwMode="auto">
          <a:xfrm>
            <a:off x="2100263" y="2849563"/>
            <a:ext cx="1804987" cy="72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Offset comes from EU</a:t>
            </a:r>
          </a:p>
        </p:txBody>
      </p:sp>
      <p:sp>
        <p:nvSpPr>
          <p:cNvPr id="7201" name="Text Box 33"/>
          <p:cNvSpPr txBox="1">
            <a:spLocks noChangeArrowheads="1"/>
          </p:cNvSpPr>
          <p:nvPr/>
        </p:nvSpPr>
        <p:spPr bwMode="auto">
          <a:xfrm>
            <a:off x="5707063" y="5370513"/>
            <a:ext cx="850900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8000H</a:t>
            </a:r>
          </a:p>
        </p:txBody>
      </p:sp>
      <p:sp>
        <p:nvSpPr>
          <p:cNvPr id="7202" name="Text Box 34"/>
          <p:cNvSpPr txBox="1">
            <a:spLocks noChangeArrowheads="1"/>
          </p:cNvSpPr>
          <p:nvPr/>
        </p:nvSpPr>
        <p:spPr bwMode="auto">
          <a:xfrm>
            <a:off x="5707063" y="4108450"/>
            <a:ext cx="850900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0100H</a:t>
            </a:r>
          </a:p>
        </p:txBody>
      </p:sp>
      <p:sp>
        <p:nvSpPr>
          <p:cNvPr id="7203" name="Text Box 35"/>
          <p:cNvSpPr txBox="1">
            <a:spLocks noChangeArrowheads="1"/>
          </p:cNvSpPr>
          <p:nvPr/>
        </p:nvSpPr>
        <p:spPr bwMode="auto">
          <a:xfrm>
            <a:off x="2033588" y="5816897"/>
            <a:ext cx="2411411" cy="9233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CS x 16  </a:t>
            </a:r>
            <a:r>
              <a:rPr lang="en-US" sz="2000" dirty="0" smtClean="0">
                <a:solidFill>
                  <a:srgbClr val="000000"/>
                </a:solidFill>
                <a:latin typeface="Helv" pitchFamily="34" charset="0"/>
              </a:rPr>
              <a:t>    80000H</a:t>
            </a:r>
            <a:endParaRPr lang="en-US" sz="20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+IP	 </a:t>
            </a:r>
            <a:r>
              <a:rPr lang="en-US" sz="2000" dirty="0" smtClean="0">
                <a:solidFill>
                  <a:srgbClr val="000000"/>
                </a:solidFill>
                <a:latin typeface="Helv" pitchFamily="34" charset="0"/>
              </a:rPr>
              <a:t>     00100H</a:t>
            </a:r>
            <a:endParaRPr lang="en-US" sz="20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=	</a:t>
            </a:r>
            <a:r>
              <a:rPr lang="en-US" sz="2000" dirty="0" smtClean="0">
                <a:solidFill>
                  <a:srgbClr val="000000"/>
                </a:solidFill>
                <a:latin typeface="Helv" pitchFamily="34" charset="0"/>
              </a:rPr>
              <a:t>      80100H</a:t>
            </a:r>
            <a:endParaRPr lang="en-US" sz="2000" dirty="0">
              <a:solidFill>
                <a:srgbClr val="000000"/>
              </a:solidFill>
              <a:latin typeface="Helv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80286 Protected Mode</a:t>
            </a:r>
          </a:p>
        </p:txBody>
      </p:sp>
      <p:grpSp>
        <p:nvGrpSpPr>
          <p:cNvPr id="2" name="1 Grupo"/>
          <p:cNvGrpSpPr/>
          <p:nvPr/>
        </p:nvGrpSpPr>
        <p:grpSpPr>
          <a:xfrm>
            <a:off x="1439861" y="1731639"/>
            <a:ext cx="7322233" cy="5802635"/>
            <a:chOff x="138335" y="1406525"/>
            <a:chExt cx="7732490" cy="6127750"/>
          </a:xfrm>
        </p:grpSpPr>
        <p:sp>
          <p:nvSpPr>
            <p:cNvPr id="8195" name="Rectangle 3"/>
            <p:cNvSpPr>
              <a:spLocks noChangeArrowheads="1"/>
            </p:cNvSpPr>
            <p:nvPr/>
          </p:nvSpPr>
          <p:spPr bwMode="auto">
            <a:xfrm>
              <a:off x="1920875" y="1768475"/>
              <a:ext cx="2524125" cy="5765800"/>
            </a:xfrm>
            <a:prstGeom prst="rect">
              <a:avLst/>
            </a:prstGeom>
            <a:noFill/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000000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196" name="Rectangle 4" descr="20%"/>
            <p:cNvSpPr>
              <a:spLocks noChangeArrowheads="1"/>
            </p:cNvSpPr>
            <p:nvPr/>
          </p:nvSpPr>
          <p:spPr bwMode="auto">
            <a:xfrm>
              <a:off x="5346700" y="1768475"/>
              <a:ext cx="2524125" cy="2882900"/>
            </a:xfrm>
            <a:prstGeom prst="rect">
              <a:avLst/>
            </a:prstGeom>
            <a:pattFill prst="pct20">
              <a:fgClr>
                <a:srgbClr val="000000"/>
              </a:fgClr>
              <a:bgClr>
                <a:srgbClr val="FFFFFF"/>
              </a:bgClr>
            </a:patt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s-EC"/>
            </a:p>
          </p:txBody>
        </p:sp>
        <p:sp>
          <p:nvSpPr>
            <p:cNvPr id="8197" name="Rectangle 5" descr="20%"/>
            <p:cNvSpPr>
              <a:spLocks noChangeArrowheads="1"/>
            </p:cNvSpPr>
            <p:nvPr/>
          </p:nvSpPr>
          <p:spPr bwMode="auto">
            <a:xfrm>
              <a:off x="5346700" y="5191125"/>
              <a:ext cx="2524125" cy="2343150"/>
            </a:xfrm>
            <a:prstGeom prst="rect">
              <a:avLst/>
            </a:prstGeom>
            <a:pattFill prst="pct20">
              <a:fgClr>
                <a:srgbClr val="000000"/>
              </a:fgClr>
              <a:bgClr>
                <a:srgbClr val="FFFFFF"/>
              </a:bgClr>
            </a:patt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s-EC"/>
            </a:p>
          </p:txBody>
        </p:sp>
        <p:sp>
          <p:nvSpPr>
            <p:cNvPr id="8198" name="Rectangle 6"/>
            <p:cNvSpPr>
              <a:spLocks noChangeArrowheads="1"/>
            </p:cNvSpPr>
            <p:nvPr/>
          </p:nvSpPr>
          <p:spPr bwMode="auto">
            <a:xfrm>
              <a:off x="5526088" y="1947863"/>
              <a:ext cx="1624012" cy="36036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199" name="Rectangle 7"/>
            <p:cNvSpPr>
              <a:spLocks noChangeArrowheads="1"/>
            </p:cNvSpPr>
            <p:nvPr/>
          </p:nvSpPr>
          <p:spPr bwMode="auto">
            <a:xfrm>
              <a:off x="5526088" y="2489200"/>
              <a:ext cx="1624012" cy="360363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0" name="Rectangle 8"/>
            <p:cNvSpPr>
              <a:spLocks noChangeArrowheads="1"/>
            </p:cNvSpPr>
            <p:nvPr/>
          </p:nvSpPr>
          <p:spPr bwMode="auto">
            <a:xfrm>
              <a:off x="5526088" y="3028950"/>
              <a:ext cx="1624012" cy="360363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1" name="Rectangle 9"/>
            <p:cNvSpPr>
              <a:spLocks noChangeArrowheads="1"/>
            </p:cNvSpPr>
            <p:nvPr/>
          </p:nvSpPr>
          <p:spPr bwMode="auto">
            <a:xfrm>
              <a:off x="5526088" y="3570288"/>
              <a:ext cx="1624012" cy="36036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2" name="Rectangle 10"/>
            <p:cNvSpPr>
              <a:spLocks noChangeArrowheads="1"/>
            </p:cNvSpPr>
            <p:nvPr/>
          </p:nvSpPr>
          <p:spPr bwMode="auto">
            <a:xfrm>
              <a:off x="5526088" y="4110038"/>
              <a:ext cx="1624012" cy="36036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3" name="Rectangle 11"/>
            <p:cNvSpPr>
              <a:spLocks noChangeArrowheads="1"/>
            </p:cNvSpPr>
            <p:nvPr/>
          </p:nvSpPr>
          <p:spPr bwMode="auto">
            <a:xfrm>
              <a:off x="5526088" y="5372100"/>
              <a:ext cx="1624012" cy="35877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4" name="Rectangle 12"/>
            <p:cNvSpPr>
              <a:spLocks noChangeArrowheads="1"/>
            </p:cNvSpPr>
            <p:nvPr/>
          </p:nvSpPr>
          <p:spPr bwMode="auto">
            <a:xfrm>
              <a:off x="5526088" y="5911850"/>
              <a:ext cx="1624012" cy="360363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5" name="Rectangle 13"/>
            <p:cNvSpPr>
              <a:spLocks noChangeArrowheads="1"/>
            </p:cNvSpPr>
            <p:nvPr/>
          </p:nvSpPr>
          <p:spPr bwMode="auto">
            <a:xfrm>
              <a:off x="5526088" y="6451600"/>
              <a:ext cx="1624012" cy="36195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6" name="Rectangle 14"/>
            <p:cNvSpPr>
              <a:spLocks noChangeArrowheads="1"/>
            </p:cNvSpPr>
            <p:nvPr/>
          </p:nvSpPr>
          <p:spPr bwMode="auto">
            <a:xfrm>
              <a:off x="5526088" y="6992938"/>
              <a:ext cx="1624012" cy="36036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07" name="Text Box 15"/>
            <p:cNvSpPr txBox="1">
              <a:spLocks noChangeArrowheads="1"/>
            </p:cNvSpPr>
            <p:nvPr/>
          </p:nvSpPr>
          <p:spPr bwMode="auto">
            <a:xfrm>
              <a:off x="5346700" y="1406525"/>
              <a:ext cx="18573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Execution Unit</a:t>
              </a:r>
            </a:p>
          </p:txBody>
        </p:sp>
        <p:sp>
          <p:nvSpPr>
            <p:cNvPr id="8208" name="Text Box 16"/>
            <p:cNvSpPr txBox="1">
              <a:spLocks noChangeArrowheads="1"/>
            </p:cNvSpPr>
            <p:nvPr/>
          </p:nvSpPr>
          <p:spPr bwMode="auto">
            <a:xfrm>
              <a:off x="5403850" y="4829175"/>
              <a:ext cx="2290763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Bus Interface Unit</a:t>
              </a:r>
            </a:p>
          </p:txBody>
        </p:sp>
        <p:sp>
          <p:nvSpPr>
            <p:cNvPr id="8209" name="Text Box 17"/>
            <p:cNvSpPr txBox="1">
              <a:spLocks noChangeArrowheads="1"/>
            </p:cNvSpPr>
            <p:nvPr/>
          </p:nvSpPr>
          <p:spPr bwMode="auto">
            <a:xfrm>
              <a:off x="7331075" y="2487613"/>
              <a:ext cx="3841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BX</a:t>
              </a:r>
            </a:p>
          </p:txBody>
        </p:sp>
        <p:sp>
          <p:nvSpPr>
            <p:cNvPr id="8210" name="Text Box 18"/>
            <p:cNvSpPr txBox="1">
              <a:spLocks noChangeArrowheads="1"/>
            </p:cNvSpPr>
            <p:nvPr/>
          </p:nvSpPr>
          <p:spPr bwMode="auto">
            <a:xfrm>
              <a:off x="7331075" y="3028950"/>
              <a:ext cx="3841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BP</a:t>
              </a:r>
            </a:p>
          </p:txBody>
        </p:sp>
        <p:sp>
          <p:nvSpPr>
            <p:cNvPr id="8211" name="Text Box 19"/>
            <p:cNvSpPr txBox="1">
              <a:spLocks noChangeArrowheads="1"/>
            </p:cNvSpPr>
            <p:nvPr/>
          </p:nvSpPr>
          <p:spPr bwMode="auto">
            <a:xfrm>
              <a:off x="7331075" y="3568700"/>
              <a:ext cx="271463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SI</a:t>
              </a:r>
            </a:p>
          </p:txBody>
        </p:sp>
        <p:sp>
          <p:nvSpPr>
            <p:cNvPr id="8212" name="Text Box 20"/>
            <p:cNvSpPr txBox="1">
              <a:spLocks noChangeArrowheads="1"/>
            </p:cNvSpPr>
            <p:nvPr/>
          </p:nvSpPr>
          <p:spPr bwMode="auto">
            <a:xfrm>
              <a:off x="7331075" y="4108450"/>
              <a:ext cx="271463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IP</a:t>
              </a:r>
            </a:p>
          </p:txBody>
        </p:sp>
        <p:sp>
          <p:nvSpPr>
            <p:cNvPr id="8213" name="Text Box 21"/>
            <p:cNvSpPr txBox="1">
              <a:spLocks noChangeArrowheads="1"/>
            </p:cNvSpPr>
            <p:nvPr/>
          </p:nvSpPr>
          <p:spPr bwMode="auto">
            <a:xfrm>
              <a:off x="7331075" y="1951038"/>
              <a:ext cx="3841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AX</a:t>
              </a:r>
            </a:p>
          </p:txBody>
        </p:sp>
        <p:sp>
          <p:nvSpPr>
            <p:cNvPr id="8214" name="Text Box 22"/>
            <p:cNvSpPr txBox="1">
              <a:spLocks noChangeArrowheads="1"/>
            </p:cNvSpPr>
            <p:nvPr/>
          </p:nvSpPr>
          <p:spPr bwMode="auto">
            <a:xfrm>
              <a:off x="7331075" y="5370513"/>
              <a:ext cx="400050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CS</a:t>
              </a:r>
            </a:p>
          </p:txBody>
        </p:sp>
        <p:sp>
          <p:nvSpPr>
            <p:cNvPr id="8215" name="Text Box 23"/>
            <p:cNvSpPr txBox="1">
              <a:spLocks noChangeArrowheads="1"/>
            </p:cNvSpPr>
            <p:nvPr/>
          </p:nvSpPr>
          <p:spPr bwMode="auto">
            <a:xfrm>
              <a:off x="7331075" y="5910263"/>
              <a:ext cx="400050" cy="36036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DS</a:t>
              </a:r>
            </a:p>
          </p:txBody>
        </p:sp>
        <p:sp>
          <p:nvSpPr>
            <p:cNvPr id="8216" name="Text Box 24"/>
            <p:cNvSpPr txBox="1">
              <a:spLocks noChangeArrowheads="1"/>
            </p:cNvSpPr>
            <p:nvPr/>
          </p:nvSpPr>
          <p:spPr bwMode="auto">
            <a:xfrm>
              <a:off x="7331075" y="6451600"/>
              <a:ext cx="3841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ES</a:t>
              </a:r>
            </a:p>
          </p:txBody>
        </p:sp>
        <p:sp>
          <p:nvSpPr>
            <p:cNvPr id="8217" name="Text Box 25"/>
            <p:cNvSpPr txBox="1">
              <a:spLocks noChangeArrowheads="1"/>
            </p:cNvSpPr>
            <p:nvPr/>
          </p:nvSpPr>
          <p:spPr bwMode="auto">
            <a:xfrm>
              <a:off x="7331075" y="6991350"/>
              <a:ext cx="384175" cy="35877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300">
                  <a:solidFill>
                    <a:srgbClr val="000000"/>
                  </a:solidFill>
                  <a:latin typeface="Helv" pitchFamily="34" charset="0"/>
                </a:rPr>
                <a:t>SS</a:t>
              </a:r>
            </a:p>
          </p:txBody>
        </p:sp>
        <p:sp>
          <p:nvSpPr>
            <p:cNvPr id="8218" name="Line 26"/>
            <p:cNvSpPr>
              <a:spLocks noChangeShapeType="1"/>
            </p:cNvSpPr>
            <p:nvPr/>
          </p:nvSpPr>
          <p:spPr bwMode="auto">
            <a:xfrm>
              <a:off x="1920875" y="4110038"/>
              <a:ext cx="2524125" cy="0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19" name="Line 27"/>
            <p:cNvSpPr>
              <a:spLocks noChangeShapeType="1"/>
            </p:cNvSpPr>
            <p:nvPr/>
          </p:nvSpPr>
          <p:spPr bwMode="auto">
            <a:xfrm>
              <a:off x="1920875" y="3749675"/>
              <a:ext cx="2524125" cy="0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20" name="Line 28"/>
            <p:cNvSpPr>
              <a:spLocks noChangeShapeType="1"/>
            </p:cNvSpPr>
            <p:nvPr/>
          </p:nvSpPr>
          <p:spPr bwMode="auto">
            <a:xfrm flipV="1">
              <a:off x="3362325" y="3749675"/>
              <a:ext cx="0" cy="360363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21" name="Line 29"/>
            <p:cNvSpPr>
              <a:spLocks noChangeShapeType="1"/>
            </p:cNvSpPr>
            <p:nvPr/>
          </p:nvSpPr>
          <p:spPr bwMode="auto">
            <a:xfrm flipH="1" flipV="1">
              <a:off x="3543300" y="3930650"/>
              <a:ext cx="1982788" cy="360363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22" name="Line 30"/>
            <p:cNvSpPr>
              <a:spLocks noChangeShapeType="1"/>
            </p:cNvSpPr>
            <p:nvPr/>
          </p:nvSpPr>
          <p:spPr bwMode="auto">
            <a:xfrm flipH="1">
              <a:off x="4264025" y="5549900"/>
              <a:ext cx="1263650" cy="1082675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23" name="Text Box 31"/>
            <p:cNvSpPr txBox="1">
              <a:spLocks noChangeArrowheads="1"/>
            </p:cNvSpPr>
            <p:nvPr/>
          </p:nvSpPr>
          <p:spPr bwMode="auto">
            <a:xfrm>
              <a:off x="1957972" y="4479925"/>
              <a:ext cx="2525712" cy="9750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0" tIns="0" rIns="0" bIns="0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000" dirty="0">
                  <a:solidFill>
                    <a:srgbClr val="000000"/>
                  </a:solidFill>
                  <a:latin typeface="Helv" pitchFamily="34" charset="0"/>
                </a:rPr>
                <a:t>Segment base address comes from segment descriptor</a:t>
              </a:r>
            </a:p>
          </p:txBody>
        </p:sp>
        <p:sp>
          <p:nvSpPr>
            <p:cNvPr id="8224" name="Text Box 32"/>
            <p:cNvSpPr txBox="1">
              <a:spLocks noChangeArrowheads="1"/>
            </p:cNvSpPr>
            <p:nvPr/>
          </p:nvSpPr>
          <p:spPr bwMode="auto">
            <a:xfrm>
              <a:off x="2100263" y="2849563"/>
              <a:ext cx="1804987" cy="65004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0" tIns="0" rIns="0" bIns="0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2000" dirty="0">
                  <a:solidFill>
                    <a:srgbClr val="000000"/>
                  </a:solidFill>
                  <a:latin typeface="Helv" pitchFamily="34" charset="0"/>
                </a:rPr>
                <a:t>Offset comes from EU</a:t>
              </a:r>
            </a:p>
          </p:txBody>
        </p:sp>
        <p:sp>
          <p:nvSpPr>
            <p:cNvPr id="8225" name="Rectangle 33" descr="Light horizontal"/>
            <p:cNvSpPr>
              <a:spLocks noChangeArrowheads="1"/>
            </p:cNvSpPr>
            <p:nvPr/>
          </p:nvSpPr>
          <p:spPr bwMode="auto">
            <a:xfrm>
              <a:off x="1920875" y="6272213"/>
              <a:ext cx="2343150" cy="541337"/>
            </a:xfrm>
            <a:prstGeom prst="rect">
              <a:avLst/>
            </a:prstGeom>
            <a:pattFill prst="ltHorz">
              <a:fgClr>
                <a:srgbClr val="000000"/>
              </a:fgClr>
              <a:bgClr>
                <a:srgbClr val="FFFFFF"/>
              </a:bgClr>
            </a:patt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s-EC"/>
            </a:p>
          </p:txBody>
        </p:sp>
        <p:sp>
          <p:nvSpPr>
            <p:cNvPr id="8226" name="Line 34"/>
            <p:cNvSpPr>
              <a:spLocks noChangeShapeType="1"/>
            </p:cNvSpPr>
            <p:nvPr/>
          </p:nvSpPr>
          <p:spPr bwMode="auto">
            <a:xfrm flipH="1" flipV="1">
              <a:off x="2293938" y="4111625"/>
              <a:ext cx="1790700" cy="2520950"/>
            </a:xfrm>
            <a:prstGeom prst="line">
              <a:avLst/>
            </a:prstGeom>
            <a:noFill/>
            <a:ln w="25400">
              <a:solidFill>
                <a:srgbClr val="000000"/>
              </a:solidFill>
              <a:round/>
              <a:headEnd type="non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8227" name="Text Box 35"/>
            <p:cNvSpPr txBox="1">
              <a:spLocks noChangeArrowheads="1"/>
            </p:cNvSpPr>
            <p:nvPr/>
          </p:nvSpPr>
          <p:spPr bwMode="auto">
            <a:xfrm>
              <a:off x="138335" y="6708993"/>
              <a:ext cx="3346700" cy="52003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0" tIns="0" rIns="0" bIns="0" anchor="ctr"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r>
                <a:rPr lang="en-US" sz="1600" dirty="0">
                  <a:solidFill>
                    <a:srgbClr val="000000"/>
                  </a:solidFill>
                  <a:latin typeface="Helv" pitchFamily="34" charset="0"/>
                </a:rPr>
                <a:t>Segment register</a:t>
              </a:r>
            </a:p>
            <a:p>
              <a:r>
                <a:rPr lang="en-US" sz="1600" dirty="0">
                  <a:solidFill>
                    <a:srgbClr val="000000"/>
                  </a:solidFill>
                  <a:latin typeface="Helv" pitchFamily="34" charset="0"/>
                </a:rPr>
                <a:t>provides index into descriptor table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80286 Protected Mode Benefits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542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Selector-based Addressing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GDT, LDT's, IDT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Descriptor Table Contents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Base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Limit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Privilege Level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Enforces ring-based architecture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Call segments at same or inner level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Access data at same or outer level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Can perform I/O iff IOPL (in processor registers) &gt;= descriptor privilege level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Protection info: R/W, R/O, X/R, X/O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Ring-Based Architecture</a:t>
            </a:r>
          </a:p>
        </p:txBody>
      </p:sp>
      <p:sp>
        <p:nvSpPr>
          <p:cNvPr id="10243" name="Oval 3"/>
          <p:cNvSpPr>
            <a:spLocks noChangeArrowheads="1"/>
          </p:cNvSpPr>
          <p:nvPr/>
        </p:nvSpPr>
        <p:spPr bwMode="auto">
          <a:xfrm>
            <a:off x="2266950" y="2128838"/>
            <a:ext cx="4702175" cy="4662487"/>
          </a:xfrm>
          <a:prstGeom prst="ellips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Oval 4"/>
          <p:cNvSpPr>
            <a:spLocks noChangeArrowheads="1"/>
          </p:cNvSpPr>
          <p:nvPr/>
        </p:nvSpPr>
        <p:spPr bwMode="auto">
          <a:xfrm>
            <a:off x="3003550" y="2849563"/>
            <a:ext cx="3244850" cy="3243262"/>
          </a:xfrm>
          <a:prstGeom prst="ellips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Oval 5"/>
          <p:cNvSpPr>
            <a:spLocks noChangeArrowheads="1"/>
          </p:cNvSpPr>
          <p:nvPr/>
        </p:nvSpPr>
        <p:spPr bwMode="auto">
          <a:xfrm>
            <a:off x="3781425" y="3736975"/>
            <a:ext cx="1633538" cy="1517650"/>
          </a:xfrm>
          <a:prstGeom prst="ellips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Oval 6"/>
          <p:cNvSpPr>
            <a:spLocks noChangeArrowheads="1"/>
          </p:cNvSpPr>
          <p:nvPr/>
        </p:nvSpPr>
        <p:spPr bwMode="auto">
          <a:xfrm>
            <a:off x="4264025" y="4127500"/>
            <a:ext cx="704850" cy="766763"/>
          </a:xfrm>
          <a:prstGeom prst="ellips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Line 7"/>
          <p:cNvSpPr>
            <a:spLocks noChangeShapeType="1"/>
          </p:cNvSpPr>
          <p:nvPr/>
        </p:nvSpPr>
        <p:spPr bwMode="auto">
          <a:xfrm flipH="1">
            <a:off x="4616450" y="1768475"/>
            <a:ext cx="2352675" cy="2695575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Text Box 8"/>
          <p:cNvSpPr txBox="1">
            <a:spLocks noChangeArrowheads="1"/>
          </p:cNvSpPr>
          <p:nvPr/>
        </p:nvSpPr>
        <p:spPr bwMode="auto">
          <a:xfrm>
            <a:off x="7150100" y="1227138"/>
            <a:ext cx="2892425" cy="12620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Ring Zero- Operating System kernel and device drivers</a:t>
            </a:r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7150100" y="3209925"/>
            <a:ext cx="2705100" cy="1081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Ring Two - I/O Privilege Level segments</a:t>
            </a:r>
          </a:p>
        </p:txBody>
      </p:sp>
      <p:sp>
        <p:nvSpPr>
          <p:cNvPr id="10250" name="Line 10"/>
          <p:cNvSpPr>
            <a:spLocks noChangeShapeType="1"/>
          </p:cNvSpPr>
          <p:nvPr/>
        </p:nvSpPr>
        <p:spPr bwMode="auto">
          <a:xfrm flipH="1">
            <a:off x="5711825" y="3749675"/>
            <a:ext cx="1438275" cy="541338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Text Box 11"/>
          <p:cNvSpPr txBox="1">
            <a:spLocks noChangeArrowheads="1"/>
          </p:cNvSpPr>
          <p:nvPr/>
        </p:nvSpPr>
        <p:spPr bwMode="auto">
          <a:xfrm>
            <a:off x="7150100" y="5011738"/>
            <a:ext cx="2705100" cy="14398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00"/>
                </a:solidFill>
                <a:latin typeface="Helv" pitchFamily="34" charset="0"/>
              </a:rPr>
              <a:t>Ring Three - Application code and and data segments</a:t>
            </a:r>
          </a:p>
        </p:txBody>
      </p:sp>
      <p:sp>
        <p:nvSpPr>
          <p:cNvPr id="10252" name="Line 12"/>
          <p:cNvSpPr>
            <a:spLocks noChangeShapeType="1"/>
          </p:cNvSpPr>
          <p:nvPr/>
        </p:nvSpPr>
        <p:spPr bwMode="auto">
          <a:xfrm flipH="1" flipV="1">
            <a:off x="6429375" y="5372100"/>
            <a:ext cx="720725" cy="179388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Line 13"/>
          <p:cNvSpPr>
            <a:spLocks noChangeShapeType="1"/>
          </p:cNvSpPr>
          <p:nvPr/>
        </p:nvSpPr>
        <p:spPr bwMode="auto">
          <a:xfrm>
            <a:off x="3362325" y="2849563"/>
            <a:ext cx="1082675" cy="14414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Line 14"/>
          <p:cNvSpPr>
            <a:spLocks noChangeShapeType="1"/>
          </p:cNvSpPr>
          <p:nvPr/>
        </p:nvSpPr>
        <p:spPr bwMode="auto">
          <a:xfrm>
            <a:off x="3003550" y="3570288"/>
            <a:ext cx="539750" cy="360362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5" name="Line 15"/>
          <p:cNvSpPr>
            <a:spLocks noChangeShapeType="1"/>
          </p:cNvSpPr>
          <p:nvPr/>
        </p:nvSpPr>
        <p:spPr bwMode="auto">
          <a:xfrm>
            <a:off x="3362325" y="4470400"/>
            <a:ext cx="1082675" cy="180975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Line 16"/>
          <p:cNvSpPr>
            <a:spLocks noChangeShapeType="1"/>
          </p:cNvSpPr>
          <p:nvPr/>
        </p:nvSpPr>
        <p:spPr bwMode="auto">
          <a:xfrm flipH="1">
            <a:off x="3182938" y="2489200"/>
            <a:ext cx="541337" cy="5397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Line 17"/>
          <p:cNvSpPr>
            <a:spLocks noChangeShapeType="1"/>
          </p:cNvSpPr>
          <p:nvPr/>
        </p:nvSpPr>
        <p:spPr bwMode="auto">
          <a:xfrm>
            <a:off x="1198563" y="2128838"/>
            <a:ext cx="108267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Text Box 18"/>
          <p:cNvSpPr txBox="1">
            <a:spLocks noChangeArrowheads="1"/>
          </p:cNvSpPr>
          <p:nvPr/>
        </p:nvSpPr>
        <p:spPr bwMode="auto">
          <a:xfrm>
            <a:off x="1179513" y="2189163"/>
            <a:ext cx="1082675" cy="360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BE0E00"/>
                </a:solidFill>
                <a:latin typeface="Helv" pitchFamily="34" charset="0"/>
              </a:rPr>
              <a:t>Code</a:t>
            </a:r>
          </a:p>
        </p:txBody>
      </p:sp>
      <p:sp>
        <p:nvSpPr>
          <p:cNvPr id="10259" name="Line 19"/>
          <p:cNvSpPr>
            <a:spLocks noChangeShapeType="1"/>
          </p:cNvSpPr>
          <p:nvPr/>
        </p:nvSpPr>
        <p:spPr bwMode="auto">
          <a:xfrm>
            <a:off x="1198563" y="2849563"/>
            <a:ext cx="1082675" cy="0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0" name="Text Box 20"/>
          <p:cNvSpPr txBox="1">
            <a:spLocks noChangeArrowheads="1"/>
          </p:cNvSpPr>
          <p:nvPr/>
        </p:nvSpPr>
        <p:spPr bwMode="auto">
          <a:xfrm>
            <a:off x="1198563" y="2849563"/>
            <a:ext cx="1082675" cy="360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300">
                <a:solidFill>
                  <a:srgbClr val="0000FF"/>
                </a:solidFill>
                <a:latin typeface="Helv" pitchFamily="34" charset="0"/>
              </a:rPr>
              <a:t>Data</a:t>
            </a:r>
          </a:p>
        </p:txBody>
      </p:sp>
      <p:sp>
        <p:nvSpPr>
          <p:cNvPr id="10261" name="Line 21"/>
          <p:cNvSpPr>
            <a:spLocks noChangeShapeType="1"/>
          </p:cNvSpPr>
          <p:nvPr/>
        </p:nvSpPr>
        <p:spPr bwMode="auto">
          <a:xfrm>
            <a:off x="2641600" y="5011738"/>
            <a:ext cx="720725" cy="1081087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Line 22"/>
          <p:cNvSpPr>
            <a:spLocks noChangeShapeType="1"/>
          </p:cNvSpPr>
          <p:nvPr/>
        </p:nvSpPr>
        <p:spPr bwMode="auto">
          <a:xfrm flipH="1">
            <a:off x="3543300" y="5730875"/>
            <a:ext cx="541338" cy="361950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Line 23"/>
          <p:cNvSpPr>
            <a:spLocks noChangeShapeType="1"/>
          </p:cNvSpPr>
          <p:nvPr/>
        </p:nvSpPr>
        <p:spPr bwMode="auto">
          <a:xfrm flipH="1">
            <a:off x="2641600" y="4651375"/>
            <a:ext cx="1984375" cy="179388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Protected Mode Benefits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Separate stacks for each ring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Task state segments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Virtual memory support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Page / segment faults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Interruptible instructions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Recoverable stack faults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Intel 80x86 Procesor Family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49090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542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8086 / 88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Real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Mode Only: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1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MByte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physical memory (IBM PC architecture: 640 KB)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80286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Real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Mode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Virtual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Address Protected 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Mode:</a:t>
            </a:r>
          </a:p>
          <a:p>
            <a:pPr marL="938212" lvl="2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i="1" dirty="0" smtClean="0">
                <a:solidFill>
                  <a:srgbClr val="000000"/>
                </a:solidFill>
                <a:latin typeface="Helvetica" pitchFamily="34" charset="0"/>
              </a:rPr>
              <a:t>16 </a:t>
            </a:r>
            <a:r>
              <a:rPr lang="en-US" sz="2000" i="1" dirty="0" err="1">
                <a:solidFill>
                  <a:srgbClr val="000000"/>
                </a:solidFill>
                <a:latin typeface="Helvetica" pitchFamily="34" charset="0"/>
              </a:rPr>
              <a:t>MBytes</a:t>
            </a: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 physical </a:t>
            </a:r>
            <a:r>
              <a:rPr lang="en-US" sz="2000" i="1" dirty="0" smtClean="0">
                <a:solidFill>
                  <a:srgbClr val="000000"/>
                </a:solidFill>
                <a:latin typeface="Helvetica" pitchFamily="34" charset="0"/>
              </a:rPr>
              <a:t>memory</a:t>
            </a:r>
          </a:p>
          <a:p>
            <a:pPr marL="938212" lvl="2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i="1" dirty="0" smtClean="0">
                <a:solidFill>
                  <a:srgbClr val="000000"/>
                </a:solidFill>
                <a:latin typeface="Helvetica" pitchFamily="34" charset="0"/>
              </a:rPr>
              <a:t>1 </a:t>
            </a:r>
            <a:r>
              <a:rPr lang="en-US" sz="2000" i="1" dirty="0" err="1">
                <a:solidFill>
                  <a:srgbClr val="000000"/>
                </a:solidFill>
                <a:latin typeface="Helvetica" pitchFamily="34" charset="0"/>
              </a:rPr>
              <a:t>GByte</a:t>
            </a: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 virtual memory per </a:t>
            </a:r>
            <a:r>
              <a:rPr lang="en-US" sz="2000" i="1" dirty="0" smtClean="0">
                <a:solidFill>
                  <a:srgbClr val="000000"/>
                </a:solidFill>
                <a:latin typeface="Helvetica" pitchFamily="34" charset="0"/>
              </a:rPr>
              <a:t>process</a:t>
            </a:r>
          </a:p>
          <a:p>
            <a:pPr marL="938212" lvl="2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i="1" dirty="0" err="1" smtClean="0">
                <a:solidFill>
                  <a:srgbClr val="000000"/>
                </a:solidFill>
                <a:latin typeface="Helvetica" pitchFamily="34" charset="0"/>
              </a:rPr>
              <a:t>Interprocess</a:t>
            </a:r>
            <a:r>
              <a:rPr lang="en-US" sz="2000" i="1" dirty="0" smtClean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protection through ring architecture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80386 / 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486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Real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Mode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286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Protected Mode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386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Native Mode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8086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Virtual Machine Mode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80386DX Processor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216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542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16-bit registers (AX, BX, etc.) become 32-bit (EAX, EBX)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Crunches twice as much data per clock cycle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Fetches twice as much data per bus cycle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Offset comes from a 32-bit register - can be up to 4 GB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Swaps 4KB pages for better swapper performance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Modes: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Real Mode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286 Protected Mode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386 Native Mode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2000" i="1" dirty="0" err="1">
                <a:solidFill>
                  <a:srgbClr val="000000"/>
                </a:solidFill>
                <a:latin typeface="Helvetica" pitchFamily="34" charset="0"/>
              </a:rPr>
              <a:t>GBytes</a:t>
            </a: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 physical memory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64 Terabytes virtual memory per process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8086 Virtual Machine mode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386SX has same features, but lower performance and addressing capabilities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386SX is poor compromise for the money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386 Block Diagram</a:t>
            </a:r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1471612" y="2383631"/>
            <a:ext cx="1479550" cy="295751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3508375" y="2383631"/>
            <a:ext cx="1479550" cy="295751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5541962" y="2383631"/>
            <a:ext cx="1481138" cy="295751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7578725" y="2383631"/>
            <a:ext cx="1481137" cy="49911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Rectangle 7"/>
          <p:cNvSpPr>
            <a:spLocks noChangeArrowheads="1"/>
          </p:cNvSpPr>
          <p:nvPr/>
        </p:nvSpPr>
        <p:spPr bwMode="auto">
          <a:xfrm>
            <a:off x="4432300" y="6080919"/>
            <a:ext cx="2590800" cy="12938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Rectangle 8"/>
          <p:cNvSpPr>
            <a:spLocks noChangeArrowheads="1"/>
          </p:cNvSpPr>
          <p:nvPr/>
        </p:nvSpPr>
        <p:spPr bwMode="auto">
          <a:xfrm>
            <a:off x="1471612" y="6080919"/>
            <a:ext cx="2590800" cy="12938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1471612" y="1828006"/>
            <a:ext cx="1479550" cy="582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Execution Unit</a:t>
            </a:r>
          </a:p>
        </p:txBody>
      </p:sp>
      <p:sp>
        <p:nvSpPr>
          <p:cNvPr id="14346" name="Text Box 10"/>
          <p:cNvSpPr txBox="1">
            <a:spLocks noChangeArrowheads="1"/>
          </p:cNvSpPr>
          <p:nvPr/>
        </p:nvSpPr>
        <p:spPr bwMode="auto">
          <a:xfrm>
            <a:off x="3508375" y="1828006"/>
            <a:ext cx="1479550" cy="582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Segment Unit</a:t>
            </a:r>
          </a:p>
        </p:txBody>
      </p:sp>
      <p:sp>
        <p:nvSpPr>
          <p:cNvPr id="14347" name="Text Box 11"/>
          <p:cNvSpPr txBox="1">
            <a:spLocks noChangeArrowheads="1"/>
          </p:cNvSpPr>
          <p:nvPr/>
        </p:nvSpPr>
        <p:spPr bwMode="auto">
          <a:xfrm>
            <a:off x="5541962" y="1828006"/>
            <a:ext cx="1481138" cy="555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Paging Unit</a:t>
            </a:r>
          </a:p>
        </p:txBody>
      </p:sp>
      <p:sp>
        <p:nvSpPr>
          <p:cNvPr id="14348" name="Text Box 12"/>
          <p:cNvSpPr txBox="1">
            <a:spLocks noChangeArrowheads="1"/>
          </p:cNvSpPr>
          <p:nvPr/>
        </p:nvSpPr>
        <p:spPr bwMode="auto">
          <a:xfrm>
            <a:off x="7740649" y="2751931"/>
            <a:ext cx="1319213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 dirty="0">
                <a:solidFill>
                  <a:srgbClr val="000000"/>
                </a:solidFill>
                <a:latin typeface="Helvetica" pitchFamily="34" charset="0"/>
              </a:rPr>
              <a:t>Bus Interface Unit</a:t>
            </a:r>
          </a:p>
        </p:txBody>
      </p:sp>
      <p:sp>
        <p:nvSpPr>
          <p:cNvPr id="14349" name="Line 13"/>
          <p:cNvSpPr>
            <a:spLocks noChangeShapeType="1"/>
          </p:cNvSpPr>
          <p:nvPr/>
        </p:nvSpPr>
        <p:spPr bwMode="auto">
          <a:xfrm>
            <a:off x="1471612" y="3677444"/>
            <a:ext cx="14795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Line 14"/>
          <p:cNvSpPr>
            <a:spLocks noChangeShapeType="1"/>
          </p:cNvSpPr>
          <p:nvPr/>
        </p:nvSpPr>
        <p:spPr bwMode="auto">
          <a:xfrm>
            <a:off x="1471612" y="2937669"/>
            <a:ext cx="14795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1" name="Line 15"/>
          <p:cNvSpPr>
            <a:spLocks noChangeShapeType="1"/>
          </p:cNvSpPr>
          <p:nvPr/>
        </p:nvSpPr>
        <p:spPr bwMode="auto">
          <a:xfrm>
            <a:off x="3508375" y="3675856"/>
            <a:ext cx="14795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Line 16"/>
          <p:cNvSpPr>
            <a:spLocks noChangeShapeType="1"/>
          </p:cNvSpPr>
          <p:nvPr/>
        </p:nvSpPr>
        <p:spPr bwMode="auto">
          <a:xfrm>
            <a:off x="5541962" y="3677444"/>
            <a:ext cx="148113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Line 17"/>
          <p:cNvSpPr>
            <a:spLocks noChangeShapeType="1"/>
          </p:cNvSpPr>
          <p:nvPr/>
        </p:nvSpPr>
        <p:spPr bwMode="auto">
          <a:xfrm>
            <a:off x="1498600" y="6634956"/>
            <a:ext cx="2563812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Line 18"/>
          <p:cNvSpPr>
            <a:spLocks noChangeShapeType="1"/>
          </p:cNvSpPr>
          <p:nvPr/>
        </p:nvSpPr>
        <p:spPr bwMode="auto">
          <a:xfrm flipV="1">
            <a:off x="4432300" y="6634956"/>
            <a:ext cx="2590800" cy="47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1471612" y="2383631"/>
            <a:ext cx="1479550" cy="554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Registers</a:t>
            </a:r>
          </a:p>
        </p:txBody>
      </p:sp>
      <p:sp>
        <p:nvSpPr>
          <p:cNvPr id="14356" name="Text Box 20"/>
          <p:cNvSpPr txBox="1">
            <a:spLocks noChangeArrowheads="1"/>
          </p:cNvSpPr>
          <p:nvPr/>
        </p:nvSpPr>
        <p:spPr bwMode="auto">
          <a:xfrm>
            <a:off x="1727311" y="2956852"/>
            <a:ext cx="1077913" cy="5539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 dirty="0">
                <a:solidFill>
                  <a:srgbClr val="000000"/>
                </a:solidFill>
                <a:latin typeface="Helvetica" pitchFamily="34" charset="0"/>
              </a:rPr>
              <a:t>Barrel Shifter</a:t>
            </a:r>
          </a:p>
        </p:txBody>
      </p:sp>
      <p:sp>
        <p:nvSpPr>
          <p:cNvPr id="14357" name="Text Box 21"/>
          <p:cNvSpPr txBox="1">
            <a:spLocks noChangeArrowheads="1"/>
          </p:cNvSpPr>
          <p:nvPr/>
        </p:nvSpPr>
        <p:spPr bwMode="auto">
          <a:xfrm>
            <a:off x="1471612" y="3863181"/>
            <a:ext cx="1479550" cy="738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Mult / Div</a:t>
            </a:r>
          </a:p>
        </p:txBody>
      </p:sp>
      <p:sp>
        <p:nvSpPr>
          <p:cNvPr id="14358" name="Text Box 22"/>
          <p:cNvSpPr txBox="1">
            <a:spLocks noChangeArrowheads="1"/>
          </p:cNvSpPr>
          <p:nvPr/>
        </p:nvSpPr>
        <p:spPr bwMode="auto">
          <a:xfrm>
            <a:off x="1471612" y="4787106"/>
            <a:ext cx="1479550" cy="92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ALU</a:t>
            </a:r>
          </a:p>
        </p:txBody>
      </p:sp>
      <p:sp>
        <p:nvSpPr>
          <p:cNvPr id="14359" name="Text Box 23"/>
          <p:cNvSpPr txBox="1">
            <a:spLocks noChangeArrowheads="1"/>
          </p:cNvSpPr>
          <p:nvPr/>
        </p:nvSpPr>
        <p:spPr bwMode="auto">
          <a:xfrm>
            <a:off x="3508375" y="2751931"/>
            <a:ext cx="1479550" cy="37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Registers</a:t>
            </a:r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3508375" y="4231481"/>
            <a:ext cx="1479550" cy="582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Segment Translator</a:t>
            </a:r>
          </a:p>
        </p:txBody>
      </p:sp>
      <p:sp>
        <p:nvSpPr>
          <p:cNvPr id="14361" name="Text Box 25"/>
          <p:cNvSpPr txBox="1">
            <a:spLocks noChangeArrowheads="1"/>
          </p:cNvSpPr>
          <p:nvPr/>
        </p:nvSpPr>
        <p:spPr bwMode="auto">
          <a:xfrm>
            <a:off x="5541962" y="2751931"/>
            <a:ext cx="1481138" cy="873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Translation Lookaside Buffer</a:t>
            </a:r>
          </a:p>
        </p:txBody>
      </p:sp>
      <p:sp>
        <p:nvSpPr>
          <p:cNvPr id="14362" name="Text Box 26"/>
          <p:cNvSpPr txBox="1">
            <a:spLocks noChangeArrowheads="1"/>
          </p:cNvSpPr>
          <p:nvPr/>
        </p:nvSpPr>
        <p:spPr bwMode="auto">
          <a:xfrm>
            <a:off x="5541962" y="4231481"/>
            <a:ext cx="1481138" cy="582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Page Translator</a:t>
            </a:r>
          </a:p>
        </p:txBody>
      </p:sp>
      <p:sp>
        <p:nvSpPr>
          <p:cNvPr id="14363" name="Text Box 27"/>
          <p:cNvSpPr txBox="1">
            <a:spLocks noChangeArrowheads="1"/>
          </p:cNvSpPr>
          <p:nvPr/>
        </p:nvSpPr>
        <p:spPr bwMode="auto">
          <a:xfrm>
            <a:off x="1471612" y="6634956"/>
            <a:ext cx="2590800" cy="739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Instruction Queue</a:t>
            </a:r>
          </a:p>
        </p:txBody>
      </p:sp>
      <p:sp>
        <p:nvSpPr>
          <p:cNvPr id="14364" name="Text Box 28"/>
          <p:cNvSpPr txBox="1">
            <a:spLocks noChangeArrowheads="1"/>
          </p:cNvSpPr>
          <p:nvPr/>
        </p:nvSpPr>
        <p:spPr bwMode="auto">
          <a:xfrm>
            <a:off x="1471612" y="6080919"/>
            <a:ext cx="2590800" cy="5540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Decoder</a:t>
            </a:r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4432300" y="6634956"/>
            <a:ext cx="2590800" cy="739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Prefetcher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4432300" y="6080919"/>
            <a:ext cx="2590800" cy="5540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Prefetch Queue</a:t>
            </a:r>
          </a:p>
        </p:txBody>
      </p:sp>
      <p:sp>
        <p:nvSpPr>
          <p:cNvPr id="14367" name="Text Box 31"/>
          <p:cNvSpPr txBox="1">
            <a:spLocks noChangeArrowheads="1"/>
          </p:cNvSpPr>
          <p:nvPr/>
        </p:nvSpPr>
        <p:spPr bwMode="auto">
          <a:xfrm>
            <a:off x="1471612" y="5711031"/>
            <a:ext cx="2590800" cy="292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Decode Unit</a:t>
            </a:r>
          </a:p>
        </p:txBody>
      </p:sp>
      <p:sp>
        <p:nvSpPr>
          <p:cNvPr id="14368" name="Text Box 32"/>
          <p:cNvSpPr txBox="1">
            <a:spLocks noChangeArrowheads="1"/>
          </p:cNvSpPr>
          <p:nvPr/>
        </p:nvSpPr>
        <p:spPr bwMode="auto">
          <a:xfrm>
            <a:off x="4432300" y="5711031"/>
            <a:ext cx="2590800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Prefetch Unit</a:t>
            </a:r>
          </a:p>
        </p:txBody>
      </p:sp>
      <p:sp>
        <p:nvSpPr>
          <p:cNvPr id="14369" name="Line 33"/>
          <p:cNvSpPr>
            <a:spLocks noChangeShapeType="1"/>
          </p:cNvSpPr>
          <p:nvPr/>
        </p:nvSpPr>
        <p:spPr bwMode="auto">
          <a:xfrm flipH="1">
            <a:off x="1471612" y="4417219"/>
            <a:ext cx="14795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Line 34"/>
          <p:cNvSpPr>
            <a:spLocks noChangeShapeType="1"/>
          </p:cNvSpPr>
          <p:nvPr/>
        </p:nvSpPr>
        <p:spPr bwMode="auto">
          <a:xfrm flipH="1">
            <a:off x="1100137" y="7006431"/>
            <a:ext cx="371475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Line 35"/>
          <p:cNvSpPr>
            <a:spLocks noChangeShapeType="1"/>
          </p:cNvSpPr>
          <p:nvPr/>
        </p:nvSpPr>
        <p:spPr bwMode="auto">
          <a:xfrm flipV="1">
            <a:off x="1100137" y="4971256"/>
            <a:ext cx="0" cy="203517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2" name="Line 36"/>
          <p:cNvSpPr>
            <a:spLocks noChangeShapeType="1"/>
          </p:cNvSpPr>
          <p:nvPr/>
        </p:nvSpPr>
        <p:spPr bwMode="auto">
          <a:xfrm>
            <a:off x="1100137" y="4971256"/>
            <a:ext cx="371475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Line 37"/>
          <p:cNvSpPr>
            <a:spLocks noChangeShapeType="1"/>
          </p:cNvSpPr>
          <p:nvPr/>
        </p:nvSpPr>
        <p:spPr bwMode="auto">
          <a:xfrm>
            <a:off x="2211387" y="5711031"/>
            <a:ext cx="536733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Line 38"/>
          <p:cNvSpPr>
            <a:spLocks noChangeShapeType="1"/>
          </p:cNvSpPr>
          <p:nvPr/>
        </p:nvSpPr>
        <p:spPr bwMode="auto">
          <a:xfrm flipV="1">
            <a:off x="2211387" y="5341144"/>
            <a:ext cx="0" cy="36671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Line 39"/>
          <p:cNvSpPr>
            <a:spLocks noChangeShapeType="1"/>
          </p:cNvSpPr>
          <p:nvPr/>
        </p:nvSpPr>
        <p:spPr bwMode="auto">
          <a:xfrm flipV="1">
            <a:off x="4241800" y="5341144"/>
            <a:ext cx="0" cy="36988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Line 40"/>
          <p:cNvSpPr>
            <a:spLocks noChangeShapeType="1"/>
          </p:cNvSpPr>
          <p:nvPr/>
        </p:nvSpPr>
        <p:spPr bwMode="auto">
          <a:xfrm>
            <a:off x="2951162" y="4985544"/>
            <a:ext cx="55721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7" name="Line 41"/>
          <p:cNvSpPr>
            <a:spLocks noChangeShapeType="1"/>
          </p:cNvSpPr>
          <p:nvPr/>
        </p:nvSpPr>
        <p:spPr bwMode="auto">
          <a:xfrm>
            <a:off x="4994275" y="4971256"/>
            <a:ext cx="547687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Line 42"/>
          <p:cNvSpPr>
            <a:spLocks noChangeShapeType="1"/>
          </p:cNvSpPr>
          <p:nvPr/>
        </p:nvSpPr>
        <p:spPr bwMode="auto">
          <a:xfrm>
            <a:off x="6283325" y="5341144"/>
            <a:ext cx="0" cy="36988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Line 43"/>
          <p:cNvSpPr>
            <a:spLocks noChangeShapeType="1"/>
          </p:cNvSpPr>
          <p:nvPr/>
        </p:nvSpPr>
        <p:spPr bwMode="auto">
          <a:xfrm flipH="1">
            <a:off x="7023100" y="7006431"/>
            <a:ext cx="555625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Line 44"/>
          <p:cNvSpPr>
            <a:spLocks noChangeShapeType="1"/>
          </p:cNvSpPr>
          <p:nvPr/>
        </p:nvSpPr>
        <p:spPr bwMode="auto">
          <a:xfrm flipH="1">
            <a:off x="4062412" y="6266656"/>
            <a:ext cx="36988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 386 Needs Support Chips</a:t>
            </a:r>
          </a:p>
        </p:txBody>
      </p:sp>
      <p:sp>
        <p:nvSpPr>
          <p:cNvPr id="15363" name="Rectangle 3"/>
          <p:cNvSpPr>
            <a:spLocks noChangeArrowheads="1"/>
          </p:cNvSpPr>
          <p:nvPr/>
        </p:nvSpPr>
        <p:spPr bwMode="auto">
          <a:xfrm>
            <a:off x="1287462" y="3876675"/>
            <a:ext cx="2366963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1304925" y="2155825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Rectangle 5"/>
          <p:cNvSpPr>
            <a:spLocks noChangeArrowheads="1"/>
          </p:cNvSpPr>
          <p:nvPr/>
        </p:nvSpPr>
        <p:spPr bwMode="auto">
          <a:xfrm>
            <a:off x="5794375" y="2146300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5797550" y="3897313"/>
            <a:ext cx="2366962" cy="1408112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5821362" y="5641975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3670300" y="2625725"/>
            <a:ext cx="2119312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Line 9"/>
          <p:cNvSpPr>
            <a:spLocks noChangeShapeType="1"/>
          </p:cNvSpPr>
          <p:nvPr/>
        </p:nvSpPr>
        <p:spPr bwMode="auto">
          <a:xfrm flipH="1">
            <a:off x="5075237" y="2990850"/>
            <a:ext cx="71437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0" name="Line 10"/>
          <p:cNvSpPr>
            <a:spLocks noChangeShapeType="1"/>
          </p:cNvSpPr>
          <p:nvPr/>
        </p:nvSpPr>
        <p:spPr bwMode="auto">
          <a:xfrm>
            <a:off x="5075237" y="2990850"/>
            <a:ext cx="0" cy="31178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Line 11"/>
          <p:cNvSpPr>
            <a:spLocks noChangeShapeType="1"/>
          </p:cNvSpPr>
          <p:nvPr/>
        </p:nvSpPr>
        <p:spPr bwMode="auto">
          <a:xfrm>
            <a:off x="5075237" y="6108700"/>
            <a:ext cx="735013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Line 12"/>
          <p:cNvSpPr>
            <a:spLocks noChangeShapeType="1"/>
          </p:cNvSpPr>
          <p:nvPr/>
        </p:nvSpPr>
        <p:spPr bwMode="auto">
          <a:xfrm>
            <a:off x="3670300" y="3011488"/>
            <a:ext cx="712787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Line 13"/>
          <p:cNvSpPr>
            <a:spLocks noChangeShapeType="1"/>
          </p:cNvSpPr>
          <p:nvPr/>
        </p:nvSpPr>
        <p:spPr bwMode="auto">
          <a:xfrm>
            <a:off x="4383087" y="3011488"/>
            <a:ext cx="0" cy="1406525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Line 14"/>
          <p:cNvSpPr>
            <a:spLocks noChangeShapeType="1"/>
          </p:cNvSpPr>
          <p:nvPr/>
        </p:nvSpPr>
        <p:spPr bwMode="auto">
          <a:xfrm flipH="1">
            <a:off x="3649662" y="4418013"/>
            <a:ext cx="73342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5" name="Line 15"/>
          <p:cNvSpPr>
            <a:spLocks noChangeShapeType="1"/>
          </p:cNvSpPr>
          <p:nvPr/>
        </p:nvSpPr>
        <p:spPr bwMode="auto">
          <a:xfrm>
            <a:off x="3649662" y="4805363"/>
            <a:ext cx="73342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Line 16"/>
          <p:cNvSpPr>
            <a:spLocks noChangeShapeType="1"/>
          </p:cNvSpPr>
          <p:nvPr/>
        </p:nvSpPr>
        <p:spPr bwMode="auto">
          <a:xfrm>
            <a:off x="4383087" y="4824413"/>
            <a:ext cx="0" cy="2016125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Line 17"/>
          <p:cNvSpPr>
            <a:spLocks noChangeShapeType="1"/>
          </p:cNvSpPr>
          <p:nvPr/>
        </p:nvSpPr>
        <p:spPr bwMode="auto">
          <a:xfrm flipH="1">
            <a:off x="5097462" y="6556375"/>
            <a:ext cx="731838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8" name="Line 18"/>
          <p:cNvSpPr>
            <a:spLocks noChangeShapeType="1"/>
          </p:cNvSpPr>
          <p:nvPr/>
        </p:nvSpPr>
        <p:spPr bwMode="auto">
          <a:xfrm>
            <a:off x="5075237" y="6556375"/>
            <a:ext cx="0" cy="385763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Line 19"/>
          <p:cNvSpPr>
            <a:spLocks noChangeShapeType="1"/>
          </p:cNvSpPr>
          <p:nvPr/>
        </p:nvSpPr>
        <p:spPr bwMode="auto">
          <a:xfrm>
            <a:off x="6707187" y="35623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0" name="Line 20"/>
          <p:cNvSpPr>
            <a:spLocks noChangeShapeType="1"/>
          </p:cNvSpPr>
          <p:nvPr/>
        </p:nvSpPr>
        <p:spPr bwMode="auto">
          <a:xfrm>
            <a:off x="6707187" y="35877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1" name="Line 21"/>
          <p:cNvSpPr>
            <a:spLocks noChangeShapeType="1"/>
          </p:cNvSpPr>
          <p:nvPr/>
        </p:nvSpPr>
        <p:spPr bwMode="auto">
          <a:xfrm>
            <a:off x="7115175" y="3552825"/>
            <a:ext cx="0" cy="3238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2" name="Text Box 22"/>
          <p:cNvSpPr txBox="1">
            <a:spLocks noChangeArrowheads="1"/>
          </p:cNvSpPr>
          <p:nvPr/>
        </p:nvSpPr>
        <p:spPr bwMode="auto">
          <a:xfrm>
            <a:off x="1731962" y="2400300"/>
            <a:ext cx="1387475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700">
                <a:solidFill>
                  <a:srgbClr val="BE0E00"/>
                </a:solidFill>
                <a:latin typeface="Helv" pitchFamily="34" charset="0"/>
              </a:rPr>
              <a:t>386</a:t>
            </a:r>
          </a:p>
        </p:txBody>
      </p:sp>
      <p:sp>
        <p:nvSpPr>
          <p:cNvPr id="15383" name="Rectangle 23"/>
          <p:cNvSpPr>
            <a:spLocks noChangeArrowheads="1"/>
          </p:cNvSpPr>
          <p:nvPr/>
        </p:nvSpPr>
        <p:spPr bwMode="auto">
          <a:xfrm>
            <a:off x="5986462" y="2392363"/>
            <a:ext cx="1320800" cy="715962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3700">
                <a:solidFill>
                  <a:srgbClr val="BE0E00"/>
                </a:solidFill>
                <a:latin typeface="Helv" pitchFamily="34" charset="0"/>
              </a:rPr>
              <a:t>82385</a:t>
            </a:r>
          </a:p>
        </p:txBody>
      </p:sp>
      <p:sp>
        <p:nvSpPr>
          <p:cNvPr id="15384" name="Rectangle 24"/>
          <p:cNvSpPr>
            <a:spLocks noChangeArrowheads="1"/>
          </p:cNvSpPr>
          <p:nvPr/>
        </p:nvSpPr>
        <p:spPr bwMode="auto">
          <a:xfrm>
            <a:off x="5965825" y="3025775"/>
            <a:ext cx="1822450" cy="3651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Cache controller</a:t>
            </a:r>
          </a:p>
        </p:txBody>
      </p:sp>
      <p:sp>
        <p:nvSpPr>
          <p:cNvPr id="15385" name="Rectangle 25"/>
          <p:cNvSpPr>
            <a:spLocks noChangeArrowheads="1"/>
          </p:cNvSpPr>
          <p:nvPr/>
        </p:nvSpPr>
        <p:spPr bwMode="auto">
          <a:xfrm>
            <a:off x="6007100" y="4083050"/>
            <a:ext cx="1884362" cy="10652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High-speed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(zero wait state)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cache memory</a:t>
            </a:r>
          </a:p>
        </p:txBody>
      </p:sp>
      <p:sp>
        <p:nvSpPr>
          <p:cNvPr id="15386" name="Rectangle 26"/>
          <p:cNvSpPr>
            <a:spLocks noChangeArrowheads="1"/>
          </p:cNvSpPr>
          <p:nvPr/>
        </p:nvSpPr>
        <p:spPr bwMode="auto">
          <a:xfrm>
            <a:off x="1420812" y="4532313"/>
            <a:ext cx="1493838" cy="715962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Floating-point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processor</a:t>
            </a:r>
          </a:p>
        </p:txBody>
      </p:sp>
      <p:sp>
        <p:nvSpPr>
          <p:cNvPr id="15387" name="Text Box 27"/>
          <p:cNvSpPr txBox="1">
            <a:spLocks noChangeArrowheads="1"/>
          </p:cNvSpPr>
          <p:nvPr/>
        </p:nvSpPr>
        <p:spPr bwMode="auto">
          <a:xfrm>
            <a:off x="1690687" y="4010025"/>
            <a:ext cx="782638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700">
                <a:solidFill>
                  <a:srgbClr val="BE0E00"/>
                </a:solidFill>
                <a:latin typeface="Helv" pitchFamily="34" charset="0"/>
              </a:rPr>
              <a:t>387</a:t>
            </a:r>
          </a:p>
        </p:txBody>
      </p:sp>
      <p:sp>
        <p:nvSpPr>
          <p:cNvPr id="15388" name="Rectangle 28"/>
          <p:cNvSpPr>
            <a:spLocks noChangeArrowheads="1"/>
          </p:cNvSpPr>
          <p:nvPr/>
        </p:nvSpPr>
        <p:spPr bwMode="auto">
          <a:xfrm>
            <a:off x="5883275" y="5775325"/>
            <a:ext cx="2235200" cy="10636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Slow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(multiple wait state)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main memory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License and Contributors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41057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This course material is released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under the Creative Commons Attribution-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NonCommercial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-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ShareAlike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3.0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Unported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License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  <a:hlinkClick r:id="rId2"/>
              </a:rPr>
              <a:t>http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  <a:hlinkClick r:id="rId2"/>
              </a:rPr>
              <a:t>://creativecommons.org/licenses/by-nc-sa/3.0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  <a:hlinkClick r:id="rId2"/>
              </a:rPr>
              <a:t>/</a:t>
            </a:r>
            <a:endParaRPr lang="en-US" sz="23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3175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The original author of this course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was Les Bell and Associates Pty 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Ltd on 1997.</a:t>
            </a:r>
          </a:p>
          <a:p>
            <a:pPr marL="3175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The content was released by Les Bell and Associates Pty Ltd. under CC license on January of 2012.</a:t>
            </a:r>
          </a:p>
          <a:p>
            <a:pPr marL="3175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Martín 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Itúrbide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 from OS2World.com transformed the content to a newer format from Lotus Freelance and Word for OS/2 on 2012.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9019" y="6117431"/>
            <a:ext cx="1514168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BE0E00"/>
                </a:solidFill>
                <a:latin typeface="Helvetica" pitchFamily="34" charset="0"/>
              </a:rPr>
              <a:t>A 486 Doesn't</a:t>
            </a:r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1412874" y="3876675"/>
            <a:ext cx="2366963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1430337" y="2155825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5919787" y="2146300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Rectangle 6"/>
          <p:cNvSpPr>
            <a:spLocks noChangeArrowheads="1"/>
          </p:cNvSpPr>
          <p:nvPr/>
        </p:nvSpPr>
        <p:spPr bwMode="auto">
          <a:xfrm>
            <a:off x="5922962" y="3897313"/>
            <a:ext cx="2366962" cy="1408112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Rectangle 7"/>
          <p:cNvSpPr>
            <a:spLocks noChangeArrowheads="1"/>
          </p:cNvSpPr>
          <p:nvPr/>
        </p:nvSpPr>
        <p:spPr bwMode="auto">
          <a:xfrm>
            <a:off x="5946774" y="5641975"/>
            <a:ext cx="2365375" cy="1406525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2" name="Line 8"/>
          <p:cNvSpPr>
            <a:spLocks noChangeShapeType="1"/>
          </p:cNvSpPr>
          <p:nvPr/>
        </p:nvSpPr>
        <p:spPr bwMode="auto">
          <a:xfrm>
            <a:off x="3795712" y="2625725"/>
            <a:ext cx="2119312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3" name="Line 9"/>
          <p:cNvSpPr>
            <a:spLocks noChangeShapeType="1"/>
          </p:cNvSpPr>
          <p:nvPr/>
        </p:nvSpPr>
        <p:spPr bwMode="auto">
          <a:xfrm flipH="1">
            <a:off x="5200649" y="2990850"/>
            <a:ext cx="71437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4" name="Line 10"/>
          <p:cNvSpPr>
            <a:spLocks noChangeShapeType="1"/>
          </p:cNvSpPr>
          <p:nvPr/>
        </p:nvSpPr>
        <p:spPr bwMode="auto">
          <a:xfrm>
            <a:off x="5200649" y="2990850"/>
            <a:ext cx="0" cy="31178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Line 11"/>
          <p:cNvSpPr>
            <a:spLocks noChangeShapeType="1"/>
          </p:cNvSpPr>
          <p:nvPr/>
        </p:nvSpPr>
        <p:spPr bwMode="auto">
          <a:xfrm>
            <a:off x="5200649" y="6108700"/>
            <a:ext cx="735013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Line 12"/>
          <p:cNvSpPr>
            <a:spLocks noChangeShapeType="1"/>
          </p:cNvSpPr>
          <p:nvPr/>
        </p:nvSpPr>
        <p:spPr bwMode="auto">
          <a:xfrm>
            <a:off x="3795712" y="3011488"/>
            <a:ext cx="712787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Line 13"/>
          <p:cNvSpPr>
            <a:spLocks noChangeShapeType="1"/>
          </p:cNvSpPr>
          <p:nvPr/>
        </p:nvSpPr>
        <p:spPr bwMode="auto">
          <a:xfrm>
            <a:off x="4508499" y="3011488"/>
            <a:ext cx="0" cy="1406525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Line 14"/>
          <p:cNvSpPr>
            <a:spLocks noChangeShapeType="1"/>
          </p:cNvSpPr>
          <p:nvPr/>
        </p:nvSpPr>
        <p:spPr bwMode="auto">
          <a:xfrm flipH="1">
            <a:off x="3775074" y="4418013"/>
            <a:ext cx="73342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9" name="Line 15"/>
          <p:cNvSpPr>
            <a:spLocks noChangeShapeType="1"/>
          </p:cNvSpPr>
          <p:nvPr/>
        </p:nvSpPr>
        <p:spPr bwMode="auto">
          <a:xfrm>
            <a:off x="3775074" y="4805363"/>
            <a:ext cx="733425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Line 16"/>
          <p:cNvSpPr>
            <a:spLocks noChangeShapeType="1"/>
          </p:cNvSpPr>
          <p:nvPr/>
        </p:nvSpPr>
        <p:spPr bwMode="auto">
          <a:xfrm>
            <a:off x="4508499" y="4824413"/>
            <a:ext cx="0" cy="2016125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Line 17"/>
          <p:cNvSpPr>
            <a:spLocks noChangeShapeType="1"/>
          </p:cNvSpPr>
          <p:nvPr/>
        </p:nvSpPr>
        <p:spPr bwMode="auto">
          <a:xfrm flipH="1">
            <a:off x="5222874" y="6556375"/>
            <a:ext cx="731838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2" name="Line 18"/>
          <p:cNvSpPr>
            <a:spLocks noChangeShapeType="1"/>
          </p:cNvSpPr>
          <p:nvPr/>
        </p:nvSpPr>
        <p:spPr bwMode="auto">
          <a:xfrm>
            <a:off x="5200649" y="6556375"/>
            <a:ext cx="0" cy="385763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Line 19"/>
          <p:cNvSpPr>
            <a:spLocks noChangeShapeType="1"/>
          </p:cNvSpPr>
          <p:nvPr/>
        </p:nvSpPr>
        <p:spPr bwMode="auto">
          <a:xfrm>
            <a:off x="6832599" y="35623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4" name="Line 20"/>
          <p:cNvSpPr>
            <a:spLocks noChangeShapeType="1"/>
          </p:cNvSpPr>
          <p:nvPr/>
        </p:nvSpPr>
        <p:spPr bwMode="auto">
          <a:xfrm>
            <a:off x="6832599" y="35877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5" name="Line 21"/>
          <p:cNvSpPr>
            <a:spLocks noChangeShapeType="1"/>
          </p:cNvSpPr>
          <p:nvPr/>
        </p:nvSpPr>
        <p:spPr bwMode="auto">
          <a:xfrm>
            <a:off x="7240587" y="3552825"/>
            <a:ext cx="0" cy="32385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6" name="Text Box 22"/>
          <p:cNvSpPr txBox="1">
            <a:spLocks noChangeArrowheads="1"/>
          </p:cNvSpPr>
          <p:nvPr/>
        </p:nvSpPr>
        <p:spPr bwMode="auto">
          <a:xfrm>
            <a:off x="1857374" y="2400300"/>
            <a:ext cx="1387475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700">
                <a:solidFill>
                  <a:srgbClr val="BE0E00"/>
                </a:solidFill>
                <a:latin typeface="Helv" pitchFamily="34" charset="0"/>
              </a:rPr>
              <a:t>386</a:t>
            </a:r>
          </a:p>
        </p:txBody>
      </p:sp>
      <p:sp>
        <p:nvSpPr>
          <p:cNvPr id="16407" name="Text Box 23"/>
          <p:cNvSpPr txBox="1">
            <a:spLocks noChangeArrowheads="1"/>
          </p:cNvSpPr>
          <p:nvPr/>
        </p:nvSpPr>
        <p:spPr bwMode="auto">
          <a:xfrm>
            <a:off x="6119812" y="2400300"/>
            <a:ext cx="1644650" cy="569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700" dirty="0">
                <a:solidFill>
                  <a:srgbClr val="BE0E00"/>
                </a:solidFill>
                <a:latin typeface="Helv" pitchFamily="34" charset="0"/>
              </a:rPr>
              <a:t>82385</a:t>
            </a:r>
          </a:p>
        </p:txBody>
      </p:sp>
      <p:sp>
        <p:nvSpPr>
          <p:cNvPr id="16408" name="Text Box 24"/>
          <p:cNvSpPr txBox="1">
            <a:spLocks noChangeArrowheads="1"/>
          </p:cNvSpPr>
          <p:nvPr/>
        </p:nvSpPr>
        <p:spPr bwMode="auto">
          <a:xfrm>
            <a:off x="6097587" y="3094038"/>
            <a:ext cx="1809750" cy="350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Cache controller</a:t>
            </a:r>
          </a:p>
        </p:txBody>
      </p:sp>
      <p:sp>
        <p:nvSpPr>
          <p:cNvPr id="16409" name="Text Box 25"/>
          <p:cNvSpPr txBox="1">
            <a:spLocks noChangeArrowheads="1"/>
          </p:cNvSpPr>
          <p:nvPr/>
        </p:nvSpPr>
        <p:spPr bwMode="auto">
          <a:xfrm>
            <a:off x="6138862" y="4090988"/>
            <a:ext cx="1870075" cy="1049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High-speed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(zero wait state)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cache memory</a:t>
            </a:r>
          </a:p>
        </p:txBody>
      </p:sp>
      <p:sp>
        <p:nvSpPr>
          <p:cNvPr id="16410" name="Text Box 26"/>
          <p:cNvSpPr txBox="1">
            <a:spLocks noChangeArrowheads="1"/>
          </p:cNvSpPr>
          <p:nvPr/>
        </p:nvSpPr>
        <p:spPr bwMode="auto">
          <a:xfrm>
            <a:off x="1554162" y="4540250"/>
            <a:ext cx="1477962" cy="700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Floating-point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processor</a:t>
            </a:r>
          </a:p>
        </p:txBody>
      </p:sp>
      <p:sp>
        <p:nvSpPr>
          <p:cNvPr id="16411" name="Text Box 27"/>
          <p:cNvSpPr txBox="1">
            <a:spLocks noChangeArrowheads="1"/>
          </p:cNvSpPr>
          <p:nvPr/>
        </p:nvSpPr>
        <p:spPr bwMode="auto">
          <a:xfrm>
            <a:off x="1552573" y="3948113"/>
            <a:ext cx="1043781" cy="569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700" dirty="0">
                <a:solidFill>
                  <a:srgbClr val="BE0E00"/>
                </a:solidFill>
                <a:latin typeface="Helv" pitchFamily="34" charset="0"/>
              </a:rPr>
              <a:t>387</a:t>
            </a:r>
          </a:p>
        </p:txBody>
      </p:sp>
      <p:sp>
        <p:nvSpPr>
          <p:cNvPr id="16412" name="Text Box 28"/>
          <p:cNvSpPr txBox="1">
            <a:spLocks noChangeArrowheads="1"/>
          </p:cNvSpPr>
          <p:nvPr/>
        </p:nvSpPr>
        <p:spPr bwMode="auto">
          <a:xfrm>
            <a:off x="6016624" y="5781675"/>
            <a:ext cx="2219325" cy="10493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Slow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(multiple wait state)</a:t>
            </a:r>
          </a:p>
          <a:p>
            <a:r>
              <a:rPr lang="en-US" sz="1800">
                <a:solidFill>
                  <a:srgbClr val="BE0E00"/>
                </a:solidFill>
                <a:latin typeface="Helv" pitchFamily="34" charset="0"/>
              </a:rPr>
              <a:t>main memory</a:t>
            </a:r>
          </a:p>
        </p:txBody>
      </p:sp>
      <p:sp>
        <p:nvSpPr>
          <p:cNvPr id="16413" name="Rectangle 29"/>
          <p:cNvSpPr>
            <a:spLocks noChangeArrowheads="1"/>
          </p:cNvSpPr>
          <p:nvPr/>
        </p:nvSpPr>
        <p:spPr bwMode="auto">
          <a:xfrm>
            <a:off x="1317624" y="1973263"/>
            <a:ext cx="7513638" cy="3544887"/>
          </a:xfrm>
          <a:prstGeom prst="rect">
            <a:avLst/>
          </a:prstGeom>
          <a:noFill/>
          <a:ln w="12700">
            <a:solidFill>
              <a:srgbClr val="BE0E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E0E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4" name="Line 30"/>
          <p:cNvSpPr>
            <a:spLocks noChangeShapeType="1"/>
          </p:cNvSpPr>
          <p:nvPr/>
        </p:nvSpPr>
        <p:spPr bwMode="auto">
          <a:xfrm>
            <a:off x="3795712" y="2298700"/>
            <a:ext cx="2119312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5" name="Line 31"/>
          <p:cNvSpPr>
            <a:spLocks noChangeShapeType="1"/>
          </p:cNvSpPr>
          <p:nvPr/>
        </p:nvSpPr>
        <p:spPr bwMode="auto">
          <a:xfrm flipH="1">
            <a:off x="3775074" y="2482850"/>
            <a:ext cx="2139950" cy="0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6" name="Line 32"/>
          <p:cNvSpPr>
            <a:spLocks noChangeShapeType="1"/>
          </p:cNvSpPr>
          <p:nvPr/>
        </p:nvSpPr>
        <p:spPr bwMode="auto">
          <a:xfrm>
            <a:off x="1897062" y="3562350"/>
            <a:ext cx="0" cy="34448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7" name="Line 33"/>
          <p:cNvSpPr>
            <a:spLocks noChangeShapeType="1"/>
          </p:cNvSpPr>
          <p:nvPr/>
        </p:nvSpPr>
        <p:spPr bwMode="auto">
          <a:xfrm flipV="1">
            <a:off x="2205037" y="35623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8" name="Line 34"/>
          <p:cNvSpPr>
            <a:spLocks noChangeShapeType="1"/>
          </p:cNvSpPr>
          <p:nvPr/>
        </p:nvSpPr>
        <p:spPr bwMode="auto">
          <a:xfrm>
            <a:off x="2613024" y="3562350"/>
            <a:ext cx="0" cy="32543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9" name="Line 35"/>
          <p:cNvSpPr>
            <a:spLocks noChangeShapeType="1"/>
          </p:cNvSpPr>
          <p:nvPr/>
        </p:nvSpPr>
        <p:spPr bwMode="auto">
          <a:xfrm flipV="1">
            <a:off x="2998787" y="3562350"/>
            <a:ext cx="0" cy="344488"/>
          </a:xfrm>
          <a:prstGeom prst="line">
            <a:avLst/>
          </a:prstGeom>
          <a:noFill/>
          <a:ln w="25400">
            <a:solidFill>
              <a:srgbClr val="BE0E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0" name="Rectangle 36"/>
          <p:cNvSpPr>
            <a:spLocks noChangeArrowheads="1"/>
          </p:cNvSpPr>
          <p:nvPr/>
        </p:nvSpPr>
        <p:spPr bwMode="auto">
          <a:xfrm>
            <a:off x="974725" y="214313"/>
            <a:ext cx="15875" cy="373062"/>
          </a:xfrm>
          <a:prstGeom prst="rect">
            <a:avLst/>
          </a:prstGeom>
          <a:solidFill>
            <a:srgbClr val="FFFF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Intel Processor Performance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46166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286 at 8 MHz:				</a:t>
            </a:r>
            <a:r>
              <a:rPr lang="en-US" dirty="0" smtClean="0">
                <a:solidFill>
                  <a:srgbClr val="000000"/>
                </a:solidFill>
                <a:latin typeface="Helvetica" pitchFamily="34" charset="0"/>
              </a:rPr>
              <a:t>1.0 </a:t>
            </a: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MIPS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386 at 33 MHz:				</a:t>
            </a:r>
            <a:r>
              <a:rPr lang="en-US" dirty="0" smtClean="0">
                <a:solidFill>
                  <a:srgbClr val="000000"/>
                </a:solidFill>
                <a:latin typeface="Helvetica" pitchFamily="34" charset="0"/>
              </a:rPr>
              <a:t>8.0 </a:t>
            </a: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MIPS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486 at 33 MHz:				</a:t>
            </a:r>
            <a:r>
              <a:rPr lang="en-US" dirty="0" smtClean="0">
                <a:solidFill>
                  <a:srgbClr val="000000"/>
                </a:solidFill>
                <a:latin typeface="Helvetica" pitchFamily="34" charset="0"/>
              </a:rPr>
              <a:t>~</a:t>
            </a: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20 MIPS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Pentium				</a:t>
            </a:r>
            <a:r>
              <a:rPr lang="en-US" dirty="0" smtClean="0">
                <a:solidFill>
                  <a:srgbClr val="000000"/>
                </a:solidFill>
                <a:latin typeface="Helvetica" pitchFamily="34" charset="0"/>
              </a:rPr>
              <a:t>      60 </a:t>
            </a: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- 80 MIPS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P7 (1997):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4 integer execution units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2 floating point units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1 digital video interactive processor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2 </a:t>
            </a:r>
            <a:r>
              <a:rPr lang="en-US" dirty="0" err="1">
                <a:solidFill>
                  <a:srgbClr val="000000"/>
                </a:solidFill>
                <a:latin typeface="Helvetica" pitchFamily="34" charset="0"/>
              </a:rPr>
              <a:t>MBytes</a:t>
            </a: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 cache on-chip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1 inch square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	250 MHz clock speed		</a:t>
            </a:r>
            <a:r>
              <a:rPr lang="en-US" dirty="0" smtClean="0">
                <a:solidFill>
                  <a:srgbClr val="BE0E00"/>
                </a:solidFill>
                <a:latin typeface="Helvetica" pitchFamily="34" charset="0"/>
              </a:rPr>
              <a:t>2,000 </a:t>
            </a:r>
            <a:r>
              <a:rPr lang="en-US" dirty="0">
                <a:solidFill>
                  <a:srgbClr val="BE0E00"/>
                </a:solidFill>
                <a:latin typeface="Helvetica" pitchFamily="34" charset="0"/>
              </a:rPr>
              <a:t>MIPS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324100" y="989013"/>
            <a:ext cx="7016750" cy="960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Applications Cannot Perform Privileged Operations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Address memory not set up for them in the LDT/GDT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Edit/examine LDT/GDT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Hook interrupt vectors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 at ring 0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Call the BIOS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 I/O (without OS permission)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Reference beyond a segment's length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Put garbage in segment registers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Execute from a data segment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Write into a code segment (except through CSAlias)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Perform segment arithmetic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Memory Models</a:t>
            </a: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278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Tiny Model (DOS only)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code and data in one &lt;64K segment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Small Model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One code segment, one data segment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Medium Model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Multiple code segments, one data segment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Compact model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One code segment, multiple data segments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Large model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Multiple code segment, multiple data segments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Huge model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As for large, but arrays can extend through multiple segments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_near and _far keywords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When referring, in a small or compact model program, to a function in another segment (e.g. in a DLL or in the OS kernel) it must be declared with the _far keyword.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When referring, in a small or medium model program, to a data item in another segment (e.g. in a DLL or in a segment allocated with DosAllocSeg) it must be declared with the _far keyword.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Remember that library functions may expect near arguments.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_near keyword performs a similar, but complementary function.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in doubt,compile in large model, and accept the resulting performance and space penalties.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Not required for 0:32 model in OS/2 2.1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Introduction to Tools	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26297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IBM Visual Age C++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32-bit C/C++ compiler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Workframe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3.0 Integrated Development Environment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On-line docs and samples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Project Smarts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Browser, Debugger, Performance Analyzer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Visual Builder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Data Access Builder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IBM Toolkit/2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IMPLIB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Icon Editor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Font Editor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Dialog Editor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MARKEXE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IBM Visual Age C++ Compiler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286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Industrial-strength 32-bit 386/486/Pentium compiler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Cannot generate 8086/286 DOS/Windows/OS/2 1.3 code (use Watcom C/C++ for this)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Based on AIX C compiler with 386 code generator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Multiple parameter-passing techniques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_System for OS/2 API's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_Optlink passes parameters in processor registers where possible for speed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Several function libraries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Conventional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Multithread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Subsystem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Direct-To-SOM Code Generation from C++ classes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Package includes Toolkit and Workframe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Basic OS/2 Compile</a:t>
            </a:r>
          </a:p>
        </p:txBody>
      </p:sp>
      <p:sp>
        <p:nvSpPr>
          <p:cNvPr id="3" name="2 Rectángulo redondeado"/>
          <p:cNvSpPr/>
          <p:nvPr/>
        </p:nvSpPr>
        <p:spPr bwMode="auto">
          <a:xfrm>
            <a:off x="1874837" y="368336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18" name="17 Rectángulo redondeado"/>
          <p:cNvSpPr/>
          <p:nvPr/>
        </p:nvSpPr>
        <p:spPr bwMode="auto">
          <a:xfrm>
            <a:off x="4411662" y="368336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19" name="18 Rectángulo redondeado"/>
          <p:cNvSpPr/>
          <p:nvPr/>
        </p:nvSpPr>
        <p:spPr bwMode="auto">
          <a:xfrm>
            <a:off x="6591127" y="219313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4" name="3 Elipse"/>
          <p:cNvSpPr/>
          <p:nvPr/>
        </p:nvSpPr>
        <p:spPr bwMode="auto">
          <a:xfrm>
            <a:off x="6779418" y="3378564"/>
            <a:ext cx="1219200" cy="121920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6" name="5 Conector recto de flecha"/>
          <p:cNvCxnSpPr>
            <a:stCxn id="3" idx="3"/>
            <a:endCxn id="18" idx="1"/>
          </p:cNvCxnSpPr>
          <p:nvPr/>
        </p:nvCxnSpPr>
        <p:spPr bwMode="auto">
          <a:xfrm>
            <a:off x="3464718" y="3988164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" name="8 Conector recto de flecha"/>
          <p:cNvCxnSpPr>
            <a:stCxn id="18" idx="3"/>
            <a:endCxn id="4" idx="2"/>
          </p:cNvCxnSpPr>
          <p:nvPr/>
        </p:nvCxnSpPr>
        <p:spPr bwMode="auto">
          <a:xfrm>
            <a:off x="6001543" y="3988164"/>
            <a:ext cx="777875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" name="10 Conector recto de flecha"/>
          <p:cNvCxnSpPr>
            <a:stCxn id="4" idx="0"/>
            <a:endCxn id="19" idx="2"/>
          </p:cNvCxnSpPr>
          <p:nvPr/>
        </p:nvCxnSpPr>
        <p:spPr bwMode="auto">
          <a:xfrm flipH="1" flipV="1">
            <a:off x="7386068" y="2802731"/>
            <a:ext cx="2950" cy="5758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" name="15 Rectángulo"/>
          <p:cNvSpPr/>
          <p:nvPr/>
        </p:nvSpPr>
        <p:spPr>
          <a:xfrm>
            <a:off x="3734448" y="3452531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>
                <a:latin typeface="Helvetica Narrow"/>
              </a:rPr>
              <a:t>C</a:t>
            </a:r>
            <a:endParaRPr lang="es-EC" dirty="0"/>
          </a:p>
        </p:txBody>
      </p:sp>
    </p:spTree>
    <p:extLst>
      <p:ext uri="{BB962C8B-B14F-4D97-AF65-F5344CB8AC3E}">
        <p14:creationId xmlns:p14="http://schemas.microsoft.com/office/powerpoint/2010/main" val="3623780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Larger OS/2 Compile</a:t>
            </a:r>
          </a:p>
        </p:txBody>
      </p:sp>
      <p:sp>
        <p:nvSpPr>
          <p:cNvPr id="38" name="37 Rectángulo redondeado"/>
          <p:cNvSpPr/>
          <p:nvPr/>
        </p:nvSpPr>
        <p:spPr bwMode="auto">
          <a:xfrm>
            <a:off x="1668462" y="360716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39" name="38 Rectángulo redondeado"/>
          <p:cNvSpPr/>
          <p:nvPr/>
        </p:nvSpPr>
        <p:spPr bwMode="auto">
          <a:xfrm>
            <a:off x="4205287" y="360716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40" name="39 Rectángulo redondeado"/>
          <p:cNvSpPr/>
          <p:nvPr/>
        </p:nvSpPr>
        <p:spPr bwMode="auto">
          <a:xfrm>
            <a:off x="6384752" y="211693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41" name="40 Elipse"/>
          <p:cNvSpPr/>
          <p:nvPr/>
        </p:nvSpPr>
        <p:spPr bwMode="auto">
          <a:xfrm>
            <a:off x="6573043" y="3302364"/>
            <a:ext cx="1219200" cy="121920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42" name="41 Conector recto de flecha"/>
          <p:cNvCxnSpPr>
            <a:stCxn id="38" idx="3"/>
            <a:endCxn id="39" idx="1"/>
          </p:cNvCxnSpPr>
          <p:nvPr/>
        </p:nvCxnSpPr>
        <p:spPr bwMode="auto">
          <a:xfrm>
            <a:off x="3258343" y="3911964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" name="42 Conector recto de flecha"/>
          <p:cNvCxnSpPr>
            <a:stCxn id="39" idx="3"/>
            <a:endCxn id="41" idx="2"/>
          </p:cNvCxnSpPr>
          <p:nvPr/>
        </p:nvCxnSpPr>
        <p:spPr bwMode="auto">
          <a:xfrm>
            <a:off x="5795168" y="3911964"/>
            <a:ext cx="777875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4" name="43 Conector recto de flecha"/>
          <p:cNvCxnSpPr>
            <a:stCxn id="41" idx="0"/>
            <a:endCxn id="40" idx="2"/>
          </p:cNvCxnSpPr>
          <p:nvPr/>
        </p:nvCxnSpPr>
        <p:spPr bwMode="auto">
          <a:xfrm flipH="1" flipV="1">
            <a:off x="7179693" y="2726531"/>
            <a:ext cx="2950" cy="5758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5" name="44 Rectángulo"/>
          <p:cNvSpPr/>
          <p:nvPr/>
        </p:nvSpPr>
        <p:spPr>
          <a:xfrm>
            <a:off x="3528073" y="3376331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>
                <a:latin typeface="Helvetica Narrow"/>
              </a:rPr>
              <a:t>C</a:t>
            </a:r>
            <a:endParaRPr lang="es-EC" dirty="0"/>
          </a:p>
        </p:txBody>
      </p:sp>
      <p:sp>
        <p:nvSpPr>
          <p:cNvPr id="46" name="45 Rectángulo redondeado"/>
          <p:cNvSpPr/>
          <p:nvPr/>
        </p:nvSpPr>
        <p:spPr bwMode="auto">
          <a:xfrm>
            <a:off x="1669578" y="450058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P.C</a:t>
            </a:r>
          </a:p>
        </p:txBody>
      </p:sp>
      <p:sp>
        <p:nvSpPr>
          <p:cNvPr id="47" name="46 Rectángulo redondeado"/>
          <p:cNvSpPr/>
          <p:nvPr/>
        </p:nvSpPr>
        <p:spPr bwMode="auto">
          <a:xfrm>
            <a:off x="4206403" y="4500584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P.OBJ</a:t>
            </a:r>
          </a:p>
        </p:txBody>
      </p:sp>
      <p:cxnSp>
        <p:nvCxnSpPr>
          <p:cNvPr id="48" name="47 Conector recto de flecha"/>
          <p:cNvCxnSpPr>
            <a:stCxn id="46" idx="3"/>
            <a:endCxn id="47" idx="1"/>
          </p:cNvCxnSpPr>
          <p:nvPr/>
        </p:nvCxnSpPr>
        <p:spPr bwMode="auto">
          <a:xfrm>
            <a:off x="3259459" y="4805384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" name="48 Conector recto de flecha"/>
          <p:cNvCxnSpPr>
            <a:stCxn id="47" idx="3"/>
            <a:endCxn id="41" idx="3"/>
          </p:cNvCxnSpPr>
          <p:nvPr/>
        </p:nvCxnSpPr>
        <p:spPr bwMode="auto">
          <a:xfrm flipV="1">
            <a:off x="5796284" y="4343016"/>
            <a:ext cx="955307" cy="46236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0" name="49 Rectángulo"/>
          <p:cNvSpPr/>
          <p:nvPr/>
        </p:nvSpPr>
        <p:spPr>
          <a:xfrm>
            <a:off x="3529189" y="4269751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>
                <a:latin typeface="Helvetica Narrow"/>
              </a:rPr>
              <a:t>C</a:t>
            </a:r>
            <a:endParaRPr lang="es-EC" dirty="0"/>
          </a:p>
        </p:txBody>
      </p:sp>
      <p:sp>
        <p:nvSpPr>
          <p:cNvPr id="52" name="51 Rectángulo redondeado"/>
          <p:cNvSpPr/>
          <p:nvPr/>
        </p:nvSpPr>
        <p:spPr bwMode="auto">
          <a:xfrm>
            <a:off x="1690472" y="569833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dirty="0" smtClean="0">
                <a:solidFill>
                  <a:schemeClr val="tx1"/>
                </a:solidFill>
                <a:latin typeface="Helvetica Narrow"/>
              </a:rPr>
              <a:t>Q.ASM</a:t>
            </a:r>
            <a:endParaRPr kumimoji="0" lang="es-EC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53" name="52 Rectángulo redondeado"/>
          <p:cNvSpPr/>
          <p:nvPr/>
        </p:nvSpPr>
        <p:spPr bwMode="auto">
          <a:xfrm>
            <a:off x="4227297" y="569833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Q.OBJ</a:t>
            </a:r>
          </a:p>
        </p:txBody>
      </p:sp>
      <p:cxnSp>
        <p:nvCxnSpPr>
          <p:cNvPr id="54" name="53 Conector recto de flecha"/>
          <p:cNvCxnSpPr>
            <a:stCxn id="52" idx="3"/>
            <a:endCxn id="53" idx="1"/>
          </p:cNvCxnSpPr>
          <p:nvPr/>
        </p:nvCxnSpPr>
        <p:spPr bwMode="auto">
          <a:xfrm>
            <a:off x="3280353" y="6003131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6" name="55 Conector recto de flecha"/>
          <p:cNvCxnSpPr>
            <a:stCxn id="53" idx="3"/>
            <a:endCxn id="41" idx="4"/>
          </p:cNvCxnSpPr>
          <p:nvPr/>
        </p:nvCxnSpPr>
        <p:spPr bwMode="auto">
          <a:xfrm flipV="1">
            <a:off x="5817178" y="4521564"/>
            <a:ext cx="1365465" cy="148156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9" name="58 Rectángulo"/>
          <p:cNvSpPr/>
          <p:nvPr/>
        </p:nvSpPr>
        <p:spPr>
          <a:xfrm>
            <a:off x="3199827" y="5315526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 smtClean="0">
                <a:latin typeface="Helvetica Narrow"/>
              </a:rPr>
              <a:t>MASM</a:t>
            </a:r>
            <a:endParaRPr lang="es-EC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Bound FAPI Application</a:t>
            </a:r>
          </a:p>
        </p:txBody>
      </p:sp>
      <p:sp>
        <p:nvSpPr>
          <p:cNvPr id="25614" name="Rectangle 14"/>
          <p:cNvSpPr>
            <a:spLocks noChangeArrowheads="1"/>
          </p:cNvSpPr>
          <p:nvPr/>
        </p:nvSpPr>
        <p:spPr bwMode="auto">
          <a:xfrm>
            <a:off x="1277938" y="1203325"/>
            <a:ext cx="15875" cy="4048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3" name="52 Rectángulo redondeado"/>
          <p:cNvSpPr/>
          <p:nvPr/>
        </p:nvSpPr>
        <p:spPr bwMode="auto">
          <a:xfrm>
            <a:off x="498872" y="396495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54" name="53 Rectángulo redondeado"/>
          <p:cNvSpPr/>
          <p:nvPr/>
        </p:nvSpPr>
        <p:spPr bwMode="auto">
          <a:xfrm>
            <a:off x="3035697" y="396495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55" name="54 Rectángulo redondeado"/>
          <p:cNvSpPr/>
          <p:nvPr/>
        </p:nvSpPr>
        <p:spPr bwMode="auto">
          <a:xfrm>
            <a:off x="5215162" y="2474718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56" name="55 Elipse"/>
          <p:cNvSpPr/>
          <p:nvPr/>
        </p:nvSpPr>
        <p:spPr bwMode="auto">
          <a:xfrm>
            <a:off x="5403453" y="3660151"/>
            <a:ext cx="1219200" cy="121920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57" name="56 Conector recto de flecha"/>
          <p:cNvCxnSpPr>
            <a:stCxn id="53" idx="3"/>
            <a:endCxn id="54" idx="1"/>
          </p:cNvCxnSpPr>
          <p:nvPr/>
        </p:nvCxnSpPr>
        <p:spPr bwMode="auto">
          <a:xfrm>
            <a:off x="2088753" y="4269751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8" name="57 Conector recto de flecha"/>
          <p:cNvCxnSpPr>
            <a:stCxn id="54" idx="3"/>
            <a:endCxn id="56" idx="2"/>
          </p:cNvCxnSpPr>
          <p:nvPr/>
        </p:nvCxnSpPr>
        <p:spPr bwMode="auto">
          <a:xfrm>
            <a:off x="4625578" y="4269751"/>
            <a:ext cx="777875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9" name="58 Conector recto de flecha"/>
          <p:cNvCxnSpPr>
            <a:stCxn id="56" idx="0"/>
            <a:endCxn id="55" idx="2"/>
          </p:cNvCxnSpPr>
          <p:nvPr/>
        </p:nvCxnSpPr>
        <p:spPr bwMode="auto">
          <a:xfrm flipH="1" flipV="1">
            <a:off x="6010103" y="3084318"/>
            <a:ext cx="2950" cy="5758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0" name="59 Rectángulo"/>
          <p:cNvSpPr/>
          <p:nvPr/>
        </p:nvSpPr>
        <p:spPr>
          <a:xfrm>
            <a:off x="2358483" y="3734118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>
                <a:latin typeface="Helvetica Narrow"/>
              </a:rPr>
              <a:t>C</a:t>
            </a:r>
            <a:endParaRPr lang="es-EC" dirty="0"/>
          </a:p>
        </p:txBody>
      </p:sp>
      <p:sp>
        <p:nvSpPr>
          <p:cNvPr id="61" name="60 Rectángulo redondeado"/>
          <p:cNvSpPr/>
          <p:nvPr/>
        </p:nvSpPr>
        <p:spPr bwMode="auto">
          <a:xfrm>
            <a:off x="499988" y="485837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P.C</a:t>
            </a:r>
          </a:p>
        </p:txBody>
      </p:sp>
      <p:sp>
        <p:nvSpPr>
          <p:cNvPr id="62" name="61 Rectángulo redondeado"/>
          <p:cNvSpPr/>
          <p:nvPr/>
        </p:nvSpPr>
        <p:spPr bwMode="auto">
          <a:xfrm>
            <a:off x="3036813" y="4858371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P.OBJ</a:t>
            </a:r>
          </a:p>
        </p:txBody>
      </p:sp>
      <p:cxnSp>
        <p:nvCxnSpPr>
          <p:cNvPr id="63" name="62 Conector recto de flecha"/>
          <p:cNvCxnSpPr>
            <a:stCxn id="61" idx="3"/>
            <a:endCxn id="62" idx="1"/>
          </p:cNvCxnSpPr>
          <p:nvPr/>
        </p:nvCxnSpPr>
        <p:spPr bwMode="auto">
          <a:xfrm>
            <a:off x="2089869" y="5163171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4" name="63 Conector recto de flecha"/>
          <p:cNvCxnSpPr>
            <a:stCxn id="62" idx="3"/>
            <a:endCxn id="56" idx="3"/>
          </p:cNvCxnSpPr>
          <p:nvPr/>
        </p:nvCxnSpPr>
        <p:spPr bwMode="auto">
          <a:xfrm flipV="1">
            <a:off x="4626694" y="4700803"/>
            <a:ext cx="955307" cy="46236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5" name="64 Rectángulo"/>
          <p:cNvSpPr/>
          <p:nvPr/>
        </p:nvSpPr>
        <p:spPr>
          <a:xfrm>
            <a:off x="2359599" y="4627538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>
                <a:latin typeface="Helvetica Narrow"/>
              </a:rPr>
              <a:t>C</a:t>
            </a:r>
            <a:endParaRPr lang="es-EC" dirty="0"/>
          </a:p>
        </p:txBody>
      </p:sp>
      <p:sp>
        <p:nvSpPr>
          <p:cNvPr id="66" name="65 Rectángulo redondeado"/>
          <p:cNvSpPr/>
          <p:nvPr/>
        </p:nvSpPr>
        <p:spPr bwMode="auto">
          <a:xfrm>
            <a:off x="520882" y="6056118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dirty="0" smtClean="0">
                <a:solidFill>
                  <a:schemeClr val="tx1"/>
                </a:solidFill>
                <a:latin typeface="Helvetica Narrow"/>
              </a:rPr>
              <a:t>Q.ASM</a:t>
            </a:r>
            <a:endParaRPr kumimoji="0" lang="es-EC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67" name="66 Rectángulo redondeado"/>
          <p:cNvSpPr/>
          <p:nvPr/>
        </p:nvSpPr>
        <p:spPr bwMode="auto">
          <a:xfrm>
            <a:off x="3057707" y="6056118"/>
            <a:ext cx="1589881" cy="6096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Q.OBJ</a:t>
            </a:r>
          </a:p>
        </p:txBody>
      </p:sp>
      <p:cxnSp>
        <p:nvCxnSpPr>
          <p:cNvPr id="68" name="67 Conector recto de flecha"/>
          <p:cNvCxnSpPr>
            <a:stCxn id="66" idx="3"/>
            <a:endCxn id="67" idx="1"/>
          </p:cNvCxnSpPr>
          <p:nvPr/>
        </p:nvCxnSpPr>
        <p:spPr bwMode="auto">
          <a:xfrm>
            <a:off x="2110763" y="6360918"/>
            <a:ext cx="946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9" name="68 Conector recto de flecha"/>
          <p:cNvCxnSpPr>
            <a:stCxn id="67" idx="3"/>
            <a:endCxn id="56" idx="4"/>
          </p:cNvCxnSpPr>
          <p:nvPr/>
        </p:nvCxnSpPr>
        <p:spPr bwMode="auto">
          <a:xfrm flipV="1">
            <a:off x="4647588" y="4879351"/>
            <a:ext cx="1365465" cy="148156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0" name="69 Rectángulo"/>
          <p:cNvSpPr/>
          <p:nvPr/>
        </p:nvSpPr>
        <p:spPr>
          <a:xfrm>
            <a:off x="2030237" y="5673313"/>
            <a:ext cx="110799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 smtClean="0">
                <a:latin typeface="Helvetica Narrow"/>
              </a:rPr>
              <a:t>MASM</a:t>
            </a:r>
            <a:endParaRPr lang="es-EC" dirty="0"/>
          </a:p>
        </p:txBody>
      </p:sp>
      <p:sp>
        <p:nvSpPr>
          <p:cNvPr id="71" name="70 Rectángulo redondeado"/>
          <p:cNvSpPr/>
          <p:nvPr/>
        </p:nvSpPr>
        <p:spPr bwMode="auto">
          <a:xfrm>
            <a:off x="8003381" y="2497931"/>
            <a:ext cx="1589881" cy="554182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cxnSp>
        <p:nvCxnSpPr>
          <p:cNvPr id="72" name="71 Conector recto de flecha"/>
          <p:cNvCxnSpPr>
            <a:stCxn id="55" idx="3"/>
            <a:endCxn id="71" idx="1"/>
          </p:cNvCxnSpPr>
          <p:nvPr/>
        </p:nvCxnSpPr>
        <p:spPr bwMode="auto">
          <a:xfrm flipV="1">
            <a:off x="6805043" y="2775022"/>
            <a:ext cx="1198338" cy="449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7" name="76 Rectángulo"/>
          <p:cNvSpPr/>
          <p:nvPr/>
        </p:nvSpPr>
        <p:spPr>
          <a:xfrm>
            <a:off x="6845054" y="2116931"/>
            <a:ext cx="92044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C" dirty="0" smtClean="0">
                <a:latin typeface="Helvetica Narrow"/>
              </a:rPr>
              <a:t>BIND</a:t>
            </a:r>
            <a:endParaRPr lang="es-EC" dirty="0"/>
          </a:p>
        </p:txBody>
      </p:sp>
    </p:spTree>
    <p:extLst>
      <p:ext uri="{BB962C8B-B14F-4D97-AF65-F5344CB8AC3E}">
        <p14:creationId xmlns:p14="http://schemas.microsoft.com/office/powerpoint/2010/main" val="526419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About the Course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Course Timetable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Coffee breaks, lunch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Phone messages, toilets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You have copies of the slides used in the course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Plus additional notes dealing with some topics in more detail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Please feel free to ask questions at any time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topic is followed by a lab session in which you will be asked to insert code in locations marked by comments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labs are simple programs designed to avoid distracting complex code, others are moderately complex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Everything discussed here is confidential</a:t>
            </a:r>
          </a:p>
        </p:txBody>
      </p:sp>
    </p:spTree>
    <p:extLst>
      <p:ext uri="{BB962C8B-B14F-4D97-AF65-F5344CB8AC3E}">
        <p14:creationId xmlns:p14="http://schemas.microsoft.com/office/powerpoint/2010/main" val="4103855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>
                <a:solidFill>
                  <a:srgbClr val="000000"/>
                </a:solidFill>
                <a:latin typeface="Helvetica" pitchFamily="34" charset="0"/>
              </a:rPr>
              <a:t>Creating and Using a DLL</a:t>
            </a:r>
          </a:p>
        </p:txBody>
      </p:sp>
      <p:sp>
        <p:nvSpPr>
          <p:cNvPr id="38" name="37 Rectángulo redondeado"/>
          <p:cNvSpPr/>
          <p:nvPr/>
        </p:nvSpPr>
        <p:spPr bwMode="auto">
          <a:xfrm>
            <a:off x="1668462" y="2728764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39" name="38 Rectángulo redondeado"/>
          <p:cNvSpPr/>
          <p:nvPr/>
        </p:nvSpPr>
        <p:spPr bwMode="auto">
          <a:xfrm>
            <a:off x="4205287" y="2728764"/>
            <a:ext cx="144780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40" name="39 Rectángulo redondeado"/>
          <p:cNvSpPr/>
          <p:nvPr/>
        </p:nvSpPr>
        <p:spPr bwMode="auto">
          <a:xfrm>
            <a:off x="6384752" y="2116931"/>
            <a:ext cx="145591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41" name="40 Elipse"/>
          <p:cNvSpPr/>
          <p:nvPr/>
        </p:nvSpPr>
        <p:spPr bwMode="auto">
          <a:xfrm>
            <a:off x="6581270" y="2899760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42" name="41 Conector recto de flecha"/>
          <p:cNvCxnSpPr>
            <a:stCxn id="38" idx="3"/>
            <a:endCxn id="39" idx="1"/>
          </p:cNvCxnSpPr>
          <p:nvPr/>
        </p:nvCxnSpPr>
        <p:spPr bwMode="auto">
          <a:xfrm>
            <a:off x="2919627" y="291926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" name="42 Conector recto de flecha"/>
          <p:cNvCxnSpPr>
            <a:stCxn id="39" idx="3"/>
            <a:endCxn id="41" idx="1"/>
          </p:cNvCxnSpPr>
          <p:nvPr/>
        </p:nvCxnSpPr>
        <p:spPr bwMode="auto">
          <a:xfrm>
            <a:off x="5653087" y="2919264"/>
            <a:ext cx="1090298" cy="11602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4" name="43 Conector recto de flecha"/>
          <p:cNvCxnSpPr>
            <a:stCxn id="41" idx="0"/>
            <a:endCxn id="40" idx="2"/>
          </p:cNvCxnSpPr>
          <p:nvPr/>
        </p:nvCxnSpPr>
        <p:spPr bwMode="auto">
          <a:xfrm flipH="1" flipV="1">
            <a:off x="7112707" y="2497931"/>
            <a:ext cx="22059" cy="401829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5" name="44 Rectángulo"/>
          <p:cNvSpPr/>
          <p:nvPr/>
        </p:nvSpPr>
        <p:spPr>
          <a:xfrm>
            <a:off x="3528073" y="2497931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46" name="45 Rectángulo redondeado"/>
          <p:cNvSpPr/>
          <p:nvPr/>
        </p:nvSpPr>
        <p:spPr bwMode="auto">
          <a:xfrm>
            <a:off x="1669578" y="3392703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P.C</a:t>
            </a:r>
          </a:p>
        </p:txBody>
      </p:sp>
      <p:sp>
        <p:nvSpPr>
          <p:cNvPr id="47" name="46 Rectángulo redondeado"/>
          <p:cNvSpPr/>
          <p:nvPr/>
        </p:nvSpPr>
        <p:spPr bwMode="auto">
          <a:xfrm>
            <a:off x="4206403" y="3392703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P.OBJ</a:t>
            </a:r>
          </a:p>
        </p:txBody>
      </p:sp>
      <p:cxnSp>
        <p:nvCxnSpPr>
          <p:cNvPr id="48" name="47 Conector recto de flecha"/>
          <p:cNvCxnSpPr>
            <a:stCxn id="46" idx="3"/>
            <a:endCxn id="47" idx="1"/>
          </p:cNvCxnSpPr>
          <p:nvPr/>
        </p:nvCxnSpPr>
        <p:spPr bwMode="auto">
          <a:xfrm>
            <a:off x="2920743" y="3583203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" name="48 Conector recto de flecha"/>
          <p:cNvCxnSpPr>
            <a:stCxn id="47" idx="3"/>
            <a:endCxn id="41" idx="2"/>
          </p:cNvCxnSpPr>
          <p:nvPr/>
        </p:nvCxnSpPr>
        <p:spPr bwMode="auto">
          <a:xfrm flipV="1">
            <a:off x="5653087" y="3362490"/>
            <a:ext cx="928183" cy="22071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0" name="49 Rectángulo"/>
          <p:cNvSpPr/>
          <p:nvPr/>
        </p:nvSpPr>
        <p:spPr>
          <a:xfrm>
            <a:off x="3529189" y="3161870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52" name="51 Rectángulo redondeado"/>
          <p:cNvSpPr/>
          <p:nvPr/>
        </p:nvSpPr>
        <p:spPr bwMode="auto">
          <a:xfrm>
            <a:off x="1690472" y="4152470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Q.ASM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53" name="52 Rectángulo redondeado"/>
          <p:cNvSpPr/>
          <p:nvPr/>
        </p:nvSpPr>
        <p:spPr bwMode="auto">
          <a:xfrm>
            <a:off x="4227297" y="4152470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Q.OBJ</a:t>
            </a:r>
          </a:p>
        </p:txBody>
      </p:sp>
      <p:cxnSp>
        <p:nvCxnSpPr>
          <p:cNvPr id="54" name="53 Conector recto de flecha"/>
          <p:cNvCxnSpPr>
            <a:stCxn id="52" idx="3"/>
            <a:endCxn id="53" idx="1"/>
          </p:cNvCxnSpPr>
          <p:nvPr/>
        </p:nvCxnSpPr>
        <p:spPr bwMode="auto">
          <a:xfrm>
            <a:off x="2941637" y="4342970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6" name="55 Conector recto de flecha"/>
          <p:cNvCxnSpPr>
            <a:stCxn id="53" idx="3"/>
            <a:endCxn id="41" idx="3"/>
          </p:cNvCxnSpPr>
          <p:nvPr/>
        </p:nvCxnSpPr>
        <p:spPr bwMode="auto">
          <a:xfrm flipV="1">
            <a:off x="5653087" y="3689690"/>
            <a:ext cx="1090298" cy="65328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9" name="58 Rectángulo"/>
          <p:cNvSpPr/>
          <p:nvPr/>
        </p:nvSpPr>
        <p:spPr>
          <a:xfrm>
            <a:off x="3040331" y="3752360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51" name="50 Rectángulo redondeado"/>
          <p:cNvSpPr/>
          <p:nvPr/>
        </p:nvSpPr>
        <p:spPr bwMode="auto">
          <a:xfrm>
            <a:off x="1723553" y="5624364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R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.C</a:t>
            </a:r>
          </a:p>
        </p:txBody>
      </p:sp>
      <p:sp>
        <p:nvSpPr>
          <p:cNvPr id="55" name="54 Rectángulo redondeado"/>
          <p:cNvSpPr/>
          <p:nvPr/>
        </p:nvSpPr>
        <p:spPr bwMode="auto">
          <a:xfrm>
            <a:off x="4260378" y="5624364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R.OBJ</a:t>
            </a:r>
          </a:p>
        </p:txBody>
      </p:sp>
      <p:cxnSp>
        <p:nvCxnSpPr>
          <p:cNvPr id="57" name="56 Conector recto de flecha"/>
          <p:cNvCxnSpPr>
            <a:stCxn id="51" idx="3"/>
            <a:endCxn id="55" idx="1"/>
          </p:cNvCxnSpPr>
          <p:nvPr/>
        </p:nvCxnSpPr>
        <p:spPr bwMode="auto">
          <a:xfrm>
            <a:off x="2974718" y="581486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8" name="57 Rectángulo"/>
          <p:cNvSpPr/>
          <p:nvPr/>
        </p:nvSpPr>
        <p:spPr>
          <a:xfrm>
            <a:off x="3583164" y="5393531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60" name="59 Rectángulo redondeado"/>
          <p:cNvSpPr/>
          <p:nvPr/>
        </p:nvSpPr>
        <p:spPr bwMode="auto">
          <a:xfrm>
            <a:off x="1744447" y="6384131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61" name="60 Rectángulo redondeado"/>
          <p:cNvSpPr/>
          <p:nvPr/>
        </p:nvSpPr>
        <p:spPr bwMode="auto">
          <a:xfrm>
            <a:off x="4281272" y="63841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.OBJ</a:t>
            </a:r>
          </a:p>
        </p:txBody>
      </p:sp>
      <p:cxnSp>
        <p:nvCxnSpPr>
          <p:cNvPr id="62" name="61 Conector recto de flecha"/>
          <p:cNvCxnSpPr>
            <a:stCxn id="60" idx="3"/>
            <a:endCxn id="61" idx="1"/>
          </p:cNvCxnSpPr>
          <p:nvPr/>
        </p:nvCxnSpPr>
        <p:spPr bwMode="auto">
          <a:xfrm>
            <a:off x="2995612" y="6574631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3" name="62 Rectángulo"/>
          <p:cNvSpPr/>
          <p:nvPr/>
        </p:nvSpPr>
        <p:spPr>
          <a:xfrm>
            <a:off x="3094306" y="5984021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76" name="75 Elipse"/>
          <p:cNvSpPr/>
          <p:nvPr/>
        </p:nvSpPr>
        <p:spPr bwMode="auto">
          <a:xfrm>
            <a:off x="6540869" y="5842968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sp>
        <p:nvSpPr>
          <p:cNvPr id="77" name="76 Rectángulo redondeado"/>
          <p:cNvSpPr/>
          <p:nvPr/>
        </p:nvSpPr>
        <p:spPr bwMode="auto">
          <a:xfrm>
            <a:off x="6410841" y="42505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.LIB</a:t>
            </a:r>
          </a:p>
        </p:txBody>
      </p:sp>
      <p:sp>
        <p:nvSpPr>
          <p:cNvPr id="78" name="77 Rectángulo redondeado"/>
          <p:cNvSpPr/>
          <p:nvPr/>
        </p:nvSpPr>
        <p:spPr bwMode="auto">
          <a:xfrm>
            <a:off x="6399812" y="50125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.DEF</a:t>
            </a:r>
          </a:p>
        </p:txBody>
      </p:sp>
      <p:sp>
        <p:nvSpPr>
          <p:cNvPr id="80" name="79 Rectángulo"/>
          <p:cNvSpPr/>
          <p:nvPr/>
        </p:nvSpPr>
        <p:spPr>
          <a:xfrm>
            <a:off x="7840662" y="4612421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IMPLIB</a:t>
            </a:r>
            <a:endParaRPr lang="es-EC" sz="2000" dirty="0"/>
          </a:p>
        </p:txBody>
      </p:sp>
      <p:cxnSp>
        <p:nvCxnSpPr>
          <p:cNvPr id="24589" name="24588 Conector recto de flecha"/>
          <p:cNvCxnSpPr>
            <a:stCxn id="55" idx="3"/>
            <a:endCxn id="76" idx="1"/>
          </p:cNvCxnSpPr>
          <p:nvPr/>
        </p:nvCxnSpPr>
        <p:spPr bwMode="auto">
          <a:xfrm>
            <a:off x="5707062" y="5814864"/>
            <a:ext cx="995922" cy="16363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2" name="24591 Conector recto de flecha"/>
          <p:cNvCxnSpPr>
            <a:stCxn id="61" idx="3"/>
            <a:endCxn id="76" idx="2"/>
          </p:cNvCxnSpPr>
          <p:nvPr/>
        </p:nvCxnSpPr>
        <p:spPr bwMode="auto">
          <a:xfrm flipV="1">
            <a:off x="5707062" y="6305698"/>
            <a:ext cx="833807" cy="2689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8" name="24597 Conector recto de flecha"/>
          <p:cNvCxnSpPr>
            <a:stCxn id="77" idx="0"/>
            <a:endCxn id="41" idx="4"/>
          </p:cNvCxnSpPr>
          <p:nvPr/>
        </p:nvCxnSpPr>
        <p:spPr bwMode="auto">
          <a:xfrm flipV="1">
            <a:off x="7123736" y="3825220"/>
            <a:ext cx="11030" cy="42531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1" name="24600 Conector recto de flecha"/>
          <p:cNvCxnSpPr>
            <a:stCxn id="78" idx="0"/>
            <a:endCxn id="77" idx="2"/>
          </p:cNvCxnSpPr>
          <p:nvPr/>
        </p:nvCxnSpPr>
        <p:spPr bwMode="auto">
          <a:xfrm flipV="1">
            <a:off x="7112707" y="4631531"/>
            <a:ext cx="11029" cy="38100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4" name="24603 Conector recto de flecha"/>
          <p:cNvCxnSpPr>
            <a:stCxn id="78" idx="2"/>
            <a:endCxn id="76" idx="0"/>
          </p:cNvCxnSpPr>
          <p:nvPr/>
        </p:nvCxnSpPr>
        <p:spPr bwMode="auto">
          <a:xfrm flipH="1">
            <a:off x="7094365" y="5393531"/>
            <a:ext cx="18342" cy="44943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4" name="103 Rectángulo redondeado"/>
          <p:cNvSpPr/>
          <p:nvPr/>
        </p:nvSpPr>
        <p:spPr bwMode="auto">
          <a:xfrm>
            <a:off x="8221662" y="6119405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XYZ.DLL</a:t>
            </a:r>
          </a:p>
        </p:txBody>
      </p:sp>
      <p:cxnSp>
        <p:nvCxnSpPr>
          <p:cNvPr id="24612" name="24611 Conector recto de flecha"/>
          <p:cNvCxnSpPr>
            <a:stCxn id="76" idx="6"/>
            <a:endCxn id="104" idx="1"/>
          </p:cNvCxnSpPr>
          <p:nvPr/>
        </p:nvCxnSpPr>
        <p:spPr bwMode="auto">
          <a:xfrm>
            <a:off x="7647861" y="6305698"/>
            <a:ext cx="573801" cy="420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64489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>
                <a:solidFill>
                  <a:srgbClr val="000000"/>
                </a:solidFill>
                <a:latin typeface="Helvetica" pitchFamily="34" charset="0"/>
              </a:rPr>
              <a:t>A Full PM </a:t>
            </a:r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Application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38" name="37 Rectángulo redondeado"/>
          <p:cNvSpPr/>
          <p:nvPr/>
        </p:nvSpPr>
        <p:spPr bwMode="auto">
          <a:xfrm>
            <a:off x="1592262" y="3258867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39" name="38 Rectángulo redondeado"/>
          <p:cNvSpPr/>
          <p:nvPr/>
        </p:nvSpPr>
        <p:spPr bwMode="auto">
          <a:xfrm>
            <a:off x="4129087" y="3258867"/>
            <a:ext cx="144780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40" name="39 Rectángulo redondeado"/>
          <p:cNvSpPr/>
          <p:nvPr/>
        </p:nvSpPr>
        <p:spPr bwMode="auto">
          <a:xfrm>
            <a:off x="6308552" y="2266034"/>
            <a:ext cx="145591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41" name="40 Elipse"/>
          <p:cNvSpPr/>
          <p:nvPr/>
        </p:nvSpPr>
        <p:spPr bwMode="auto">
          <a:xfrm>
            <a:off x="6505070" y="3429863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42" name="41 Conector recto de flecha"/>
          <p:cNvCxnSpPr>
            <a:stCxn id="38" idx="3"/>
            <a:endCxn id="39" idx="1"/>
          </p:cNvCxnSpPr>
          <p:nvPr/>
        </p:nvCxnSpPr>
        <p:spPr bwMode="auto">
          <a:xfrm>
            <a:off x="2843427" y="3449367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" name="42 Conector recto de flecha"/>
          <p:cNvCxnSpPr>
            <a:stCxn id="39" idx="3"/>
            <a:endCxn id="41" idx="1"/>
          </p:cNvCxnSpPr>
          <p:nvPr/>
        </p:nvCxnSpPr>
        <p:spPr bwMode="auto">
          <a:xfrm>
            <a:off x="5576887" y="3449367"/>
            <a:ext cx="1090298" cy="11602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4" name="43 Conector recto de flecha"/>
          <p:cNvCxnSpPr>
            <a:stCxn id="41" idx="0"/>
            <a:endCxn id="40" idx="2"/>
          </p:cNvCxnSpPr>
          <p:nvPr/>
        </p:nvCxnSpPr>
        <p:spPr bwMode="auto">
          <a:xfrm flipH="1" flipV="1">
            <a:off x="7036507" y="2647034"/>
            <a:ext cx="22059" cy="782829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5" name="44 Rectángulo"/>
          <p:cNvSpPr/>
          <p:nvPr/>
        </p:nvSpPr>
        <p:spPr>
          <a:xfrm>
            <a:off x="3451873" y="3028034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46" name="45 Rectángulo redondeado"/>
          <p:cNvSpPr/>
          <p:nvPr/>
        </p:nvSpPr>
        <p:spPr bwMode="auto">
          <a:xfrm>
            <a:off x="1593378" y="3922806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P.C</a:t>
            </a:r>
          </a:p>
        </p:txBody>
      </p:sp>
      <p:sp>
        <p:nvSpPr>
          <p:cNvPr id="47" name="46 Rectángulo redondeado"/>
          <p:cNvSpPr/>
          <p:nvPr/>
        </p:nvSpPr>
        <p:spPr bwMode="auto">
          <a:xfrm>
            <a:off x="4130203" y="3922806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P.OBJ</a:t>
            </a:r>
          </a:p>
        </p:txBody>
      </p:sp>
      <p:cxnSp>
        <p:nvCxnSpPr>
          <p:cNvPr id="48" name="47 Conector recto de flecha"/>
          <p:cNvCxnSpPr>
            <a:stCxn id="46" idx="3"/>
            <a:endCxn id="47" idx="1"/>
          </p:cNvCxnSpPr>
          <p:nvPr/>
        </p:nvCxnSpPr>
        <p:spPr bwMode="auto">
          <a:xfrm>
            <a:off x="2844543" y="4113306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" name="48 Conector recto de flecha"/>
          <p:cNvCxnSpPr>
            <a:stCxn id="47" idx="3"/>
            <a:endCxn id="41" idx="2"/>
          </p:cNvCxnSpPr>
          <p:nvPr/>
        </p:nvCxnSpPr>
        <p:spPr bwMode="auto">
          <a:xfrm flipV="1">
            <a:off x="5576887" y="3892593"/>
            <a:ext cx="928183" cy="22071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0" name="49 Rectángulo"/>
          <p:cNvSpPr/>
          <p:nvPr/>
        </p:nvSpPr>
        <p:spPr>
          <a:xfrm>
            <a:off x="3452989" y="3691973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52" name="51 Rectángulo redondeado"/>
          <p:cNvSpPr/>
          <p:nvPr/>
        </p:nvSpPr>
        <p:spPr bwMode="auto">
          <a:xfrm>
            <a:off x="1614272" y="4682573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Q.ASM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53" name="52 Rectángulo redondeado"/>
          <p:cNvSpPr/>
          <p:nvPr/>
        </p:nvSpPr>
        <p:spPr bwMode="auto">
          <a:xfrm>
            <a:off x="4151097" y="4682573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Q.OBJ</a:t>
            </a:r>
          </a:p>
        </p:txBody>
      </p:sp>
      <p:cxnSp>
        <p:nvCxnSpPr>
          <p:cNvPr id="54" name="53 Conector recto de flecha"/>
          <p:cNvCxnSpPr>
            <a:stCxn id="52" idx="3"/>
            <a:endCxn id="53" idx="1"/>
          </p:cNvCxnSpPr>
          <p:nvPr/>
        </p:nvCxnSpPr>
        <p:spPr bwMode="auto">
          <a:xfrm>
            <a:off x="2865437" y="4873073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6" name="55 Conector recto de flecha"/>
          <p:cNvCxnSpPr>
            <a:stCxn id="53" idx="3"/>
            <a:endCxn id="41" idx="3"/>
          </p:cNvCxnSpPr>
          <p:nvPr/>
        </p:nvCxnSpPr>
        <p:spPr bwMode="auto">
          <a:xfrm flipV="1">
            <a:off x="5576887" y="4219793"/>
            <a:ext cx="1090298" cy="65328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9" name="58 Rectángulo"/>
          <p:cNvSpPr/>
          <p:nvPr/>
        </p:nvSpPr>
        <p:spPr>
          <a:xfrm>
            <a:off x="2964131" y="4282463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51" name="50 Rectángulo redondeado"/>
          <p:cNvSpPr/>
          <p:nvPr/>
        </p:nvSpPr>
        <p:spPr bwMode="auto">
          <a:xfrm>
            <a:off x="1647353" y="6154467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R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.C</a:t>
            </a:r>
          </a:p>
        </p:txBody>
      </p:sp>
      <p:sp>
        <p:nvSpPr>
          <p:cNvPr id="55" name="54 Rectángulo redondeado"/>
          <p:cNvSpPr/>
          <p:nvPr/>
        </p:nvSpPr>
        <p:spPr bwMode="auto">
          <a:xfrm>
            <a:off x="4184178" y="6154467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R.OBJ</a:t>
            </a:r>
          </a:p>
        </p:txBody>
      </p:sp>
      <p:cxnSp>
        <p:nvCxnSpPr>
          <p:cNvPr id="57" name="56 Conector recto de flecha"/>
          <p:cNvCxnSpPr>
            <a:stCxn id="51" idx="3"/>
            <a:endCxn id="55" idx="1"/>
          </p:cNvCxnSpPr>
          <p:nvPr/>
        </p:nvCxnSpPr>
        <p:spPr bwMode="auto">
          <a:xfrm>
            <a:off x="2898518" y="6344967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8" name="57 Rectángulo"/>
          <p:cNvSpPr/>
          <p:nvPr/>
        </p:nvSpPr>
        <p:spPr>
          <a:xfrm>
            <a:off x="3506964" y="5923634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60" name="59 Rectángulo redondeado"/>
          <p:cNvSpPr/>
          <p:nvPr/>
        </p:nvSpPr>
        <p:spPr bwMode="auto">
          <a:xfrm>
            <a:off x="1668247" y="6914234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61" name="60 Rectángulo redondeado"/>
          <p:cNvSpPr/>
          <p:nvPr/>
        </p:nvSpPr>
        <p:spPr bwMode="auto">
          <a:xfrm>
            <a:off x="4205072" y="6914234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.OBJ</a:t>
            </a:r>
          </a:p>
        </p:txBody>
      </p:sp>
      <p:cxnSp>
        <p:nvCxnSpPr>
          <p:cNvPr id="62" name="61 Conector recto de flecha"/>
          <p:cNvCxnSpPr>
            <a:stCxn id="60" idx="3"/>
            <a:endCxn id="61" idx="1"/>
          </p:cNvCxnSpPr>
          <p:nvPr/>
        </p:nvCxnSpPr>
        <p:spPr bwMode="auto">
          <a:xfrm>
            <a:off x="2919412" y="710473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3" name="62 Rectángulo"/>
          <p:cNvSpPr/>
          <p:nvPr/>
        </p:nvSpPr>
        <p:spPr>
          <a:xfrm>
            <a:off x="3018106" y="6514124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76" name="75 Elipse"/>
          <p:cNvSpPr/>
          <p:nvPr/>
        </p:nvSpPr>
        <p:spPr bwMode="auto">
          <a:xfrm>
            <a:off x="6464669" y="6373071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sp>
        <p:nvSpPr>
          <p:cNvPr id="77" name="76 Rectángulo redondeado"/>
          <p:cNvSpPr/>
          <p:nvPr/>
        </p:nvSpPr>
        <p:spPr bwMode="auto">
          <a:xfrm>
            <a:off x="6334641" y="4780634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.LIB</a:t>
            </a:r>
          </a:p>
        </p:txBody>
      </p:sp>
      <p:sp>
        <p:nvSpPr>
          <p:cNvPr id="78" name="77 Rectángulo redondeado"/>
          <p:cNvSpPr/>
          <p:nvPr/>
        </p:nvSpPr>
        <p:spPr bwMode="auto">
          <a:xfrm>
            <a:off x="6323612" y="5542634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.DEF</a:t>
            </a:r>
          </a:p>
        </p:txBody>
      </p:sp>
      <p:sp>
        <p:nvSpPr>
          <p:cNvPr id="80" name="79 Rectángulo"/>
          <p:cNvSpPr/>
          <p:nvPr/>
        </p:nvSpPr>
        <p:spPr>
          <a:xfrm>
            <a:off x="7764462" y="5142524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IMPLIB</a:t>
            </a:r>
            <a:endParaRPr lang="es-EC" sz="2000" dirty="0"/>
          </a:p>
        </p:txBody>
      </p:sp>
      <p:cxnSp>
        <p:nvCxnSpPr>
          <p:cNvPr id="24589" name="24588 Conector recto de flecha"/>
          <p:cNvCxnSpPr>
            <a:stCxn id="55" idx="3"/>
            <a:endCxn id="76" idx="1"/>
          </p:cNvCxnSpPr>
          <p:nvPr/>
        </p:nvCxnSpPr>
        <p:spPr bwMode="auto">
          <a:xfrm>
            <a:off x="5630862" y="6344967"/>
            <a:ext cx="995922" cy="16363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2" name="24591 Conector recto de flecha"/>
          <p:cNvCxnSpPr>
            <a:stCxn id="61" idx="3"/>
            <a:endCxn id="76" idx="2"/>
          </p:cNvCxnSpPr>
          <p:nvPr/>
        </p:nvCxnSpPr>
        <p:spPr bwMode="auto">
          <a:xfrm flipV="1">
            <a:off x="5630862" y="6835801"/>
            <a:ext cx="833807" cy="2689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8" name="24597 Conector recto de flecha"/>
          <p:cNvCxnSpPr>
            <a:stCxn id="77" idx="0"/>
            <a:endCxn id="41" idx="4"/>
          </p:cNvCxnSpPr>
          <p:nvPr/>
        </p:nvCxnSpPr>
        <p:spPr bwMode="auto">
          <a:xfrm flipV="1">
            <a:off x="7047536" y="4355323"/>
            <a:ext cx="11030" cy="42531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1" name="24600 Conector recto de flecha"/>
          <p:cNvCxnSpPr>
            <a:stCxn id="78" idx="0"/>
            <a:endCxn id="77" idx="2"/>
          </p:cNvCxnSpPr>
          <p:nvPr/>
        </p:nvCxnSpPr>
        <p:spPr bwMode="auto">
          <a:xfrm flipV="1">
            <a:off x="7036507" y="5161634"/>
            <a:ext cx="11029" cy="38100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4" name="24603 Conector recto de flecha"/>
          <p:cNvCxnSpPr>
            <a:stCxn id="78" idx="2"/>
            <a:endCxn id="76" idx="0"/>
          </p:cNvCxnSpPr>
          <p:nvPr/>
        </p:nvCxnSpPr>
        <p:spPr bwMode="auto">
          <a:xfrm flipH="1">
            <a:off x="7018165" y="5923634"/>
            <a:ext cx="18342" cy="44943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4" name="103 Rectángulo redondeado"/>
          <p:cNvSpPr/>
          <p:nvPr/>
        </p:nvSpPr>
        <p:spPr bwMode="auto">
          <a:xfrm>
            <a:off x="8145462" y="6649508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XYZ.DLL</a:t>
            </a:r>
          </a:p>
        </p:txBody>
      </p:sp>
      <p:cxnSp>
        <p:nvCxnSpPr>
          <p:cNvPr id="24612" name="24611 Conector recto de flecha"/>
          <p:cNvCxnSpPr>
            <a:stCxn id="76" idx="6"/>
            <a:endCxn id="104" idx="1"/>
          </p:cNvCxnSpPr>
          <p:nvPr/>
        </p:nvCxnSpPr>
        <p:spPr bwMode="auto">
          <a:xfrm>
            <a:off x="7571661" y="6835801"/>
            <a:ext cx="573801" cy="420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4" name="63 Rectángulo redondeado"/>
          <p:cNvSpPr/>
          <p:nvPr/>
        </p:nvSpPr>
        <p:spPr bwMode="auto">
          <a:xfrm>
            <a:off x="1516062" y="2266034"/>
            <a:ext cx="134937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ABC.RC</a:t>
            </a:r>
          </a:p>
        </p:txBody>
      </p:sp>
      <p:sp>
        <p:nvSpPr>
          <p:cNvPr id="65" name="64 Rectángulo redondeado"/>
          <p:cNvSpPr/>
          <p:nvPr/>
        </p:nvSpPr>
        <p:spPr bwMode="auto">
          <a:xfrm>
            <a:off x="4151097" y="2266034"/>
            <a:ext cx="144780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ABC.RES</a:t>
            </a:r>
          </a:p>
        </p:txBody>
      </p:sp>
      <p:cxnSp>
        <p:nvCxnSpPr>
          <p:cNvPr id="66" name="65 Conector recto de flecha"/>
          <p:cNvCxnSpPr>
            <a:stCxn id="64" idx="3"/>
            <a:endCxn id="65" idx="1"/>
          </p:cNvCxnSpPr>
          <p:nvPr/>
        </p:nvCxnSpPr>
        <p:spPr bwMode="auto">
          <a:xfrm>
            <a:off x="2865437" y="245653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7" name="66 Rectángulo"/>
          <p:cNvSpPr/>
          <p:nvPr/>
        </p:nvSpPr>
        <p:spPr>
          <a:xfrm>
            <a:off x="3268662" y="2035201"/>
            <a:ext cx="685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RC</a:t>
            </a:r>
            <a:endParaRPr lang="es-EC" sz="2000" dirty="0"/>
          </a:p>
        </p:txBody>
      </p:sp>
      <p:cxnSp>
        <p:nvCxnSpPr>
          <p:cNvPr id="4" name="3 Conector recto de flecha"/>
          <p:cNvCxnSpPr>
            <a:stCxn id="65" idx="3"/>
            <a:endCxn id="40" idx="1"/>
          </p:cNvCxnSpPr>
          <p:nvPr/>
        </p:nvCxnSpPr>
        <p:spPr bwMode="auto">
          <a:xfrm>
            <a:off x="5598897" y="2456534"/>
            <a:ext cx="709655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8" name="67 Rectángulo redondeado"/>
          <p:cNvSpPr/>
          <p:nvPr/>
        </p:nvSpPr>
        <p:spPr bwMode="auto">
          <a:xfrm>
            <a:off x="8357945" y="2268722"/>
            <a:ext cx="145591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cxnSp>
        <p:nvCxnSpPr>
          <p:cNvPr id="6" name="5 Conector recto de flecha"/>
          <p:cNvCxnSpPr>
            <a:stCxn id="40" idx="3"/>
            <a:endCxn id="68" idx="1"/>
          </p:cNvCxnSpPr>
          <p:nvPr/>
        </p:nvCxnSpPr>
        <p:spPr bwMode="auto">
          <a:xfrm>
            <a:off x="7764462" y="2456534"/>
            <a:ext cx="593483" cy="268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490762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Project Make Files</a:t>
            </a:r>
          </a:p>
        </p:txBody>
      </p:sp>
      <p:sp>
        <p:nvSpPr>
          <p:cNvPr id="28675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45658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Projects typically comprise multiple files (.C, .RC, .ASM, .DEF,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etc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These need to be recompiled and linked in the correct sequence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But not all every time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steps required to recreate the target executable are recorded in a file called a Make file (.MAK)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This is used by the NMAKE utility to drive the appropriate utilities 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WorkFrame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can create Make files automatically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Changes to compile and link options will require regeneration of the make file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EPM Editor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4862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542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Needs some reconfiguration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Options / Preferences / Settings...</a:t>
            </a:r>
          </a:p>
          <a:p>
            <a:pPr marL="857250" lvl="2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i="1" dirty="0">
                <a:solidFill>
                  <a:srgbClr val="000000"/>
                </a:solidFill>
                <a:latin typeface="Helvetica" pitchFamily="34" charset="0"/>
              </a:rPr>
              <a:t>Tabs to 4, Font to Courier Bitmap 13 x 8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Options / Preferences / Ring Enabled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Options / Save Options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But is otherwise quite usable (with practice)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Edit multiple files in one ring, using File / Add File (F8)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Save work with File / Save (F2) or Close (F4) or Quit (F3 - no save)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Command Box (Ctrl - I)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Common commands</a:t>
            </a:r>
          </a:p>
          <a:p>
            <a:pPr marL="5984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EXPAND OFF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Macro language: REXX (of course)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Compiler submenu activated when invoked from compiler error output window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Day 1 – Session 2</a:t>
            </a:r>
            <a:endParaRPr lang="en-U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Introduction to PM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02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Introduction to Presentation </a:t>
            </a:r>
            <a:r>
              <a:rPr lang="en-US" dirty="0" smtClean="0">
                <a:solidFill>
                  <a:srgbClr val="000000"/>
                </a:solidFill>
              </a:rPr>
              <a:t>Manager</a:t>
            </a:r>
            <a:endParaRPr lang="es-EC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OS/2's Windowing </a:t>
            </a:r>
            <a:r>
              <a:rPr lang="en-US" dirty="0" smtClean="0">
                <a:solidFill>
                  <a:srgbClr val="000000"/>
                </a:solidFill>
              </a:rPr>
              <a:t>System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19498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Presentation Manager Features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Integrated Component of OS/2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Standard full-colour graphical interface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New user interface replaces or augments CMD.EXE and COMMAND.COM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Non-PM, VIO, applications can run in a window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High level graphics language / library (GPI)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API and OEM layers quite different from Windows</a:t>
            </a:r>
          </a:p>
        </p:txBody>
      </p:sp>
    </p:spTree>
    <p:extLst>
      <p:ext uri="{BB962C8B-B14F-4D97-AF65-F5344CB8AC3E}">
        <p14:creationId xmlns:p14="http://schemas.microsoft.com/office/powerpoint/2010/main" val="4272593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Key Concepts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595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Screen Group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the basic unit of I/O management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a virtualization of the console device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keyboard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screen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mouse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the means by which console input and output of the PM screen group is multiplexed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window is a virtual sub-console of the PM screen group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Message processing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the mechanism chosen to enforce input serialization and output synchronization among windows</a:t>
            </a:r>
          </a:p>
        </p:txBody>
      </p:sp>
    </p:spTree>
    <p:extLst>
      <p:ext uri="{BB962C8B-B14F-4D97-AF65-F5344CB8AC3E}">
        <p14:creationId xmlns:p14="http://schemas.microsoft.com/office/powerpoint/2010/main" val="2179181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Handles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272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As in the DOS file system, OS/2 and PM objects have handles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handle is a 32-bit value which may be the adress or array index of the corresponding data structure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Handles are only known at run-time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 not assume what a handle represents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Objects which have handles: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Heaps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Pipes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Queues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Semaphores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You could think of addresses as memory object handles</a:t>
            </a:r>
          </a:p>
        </p:txBody>
      </p:sp>
    </p:spTree>
    <p:extLst>
      <p:ext uri="{BB962C8B-B14F-4D97-AF65-F5344CB8AC3E}">
        <p14:creationId xmlns:p14="http://schemas.microsoft.com/office/powerpoint/2010/main" val="16540463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Presentation Manager Services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Management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Classes (Private and Public - predefined windows)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Message Queues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Menus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Dialog 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Icons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Cursors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Graphics Output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User Messages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Mouse Input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Keyboard Input</a:t>
            </a:r>
          </a:p>
        </p:txBody>
      </p:sp>
    </p:spTree>
    <p:extLst>
      <p:ext uri="{BB962C8B-B14F-4D97-AF65-F5344CB8AC3E}">
        <p14:creationId xmlns:p14="http://schemas.microsoft.com/office/powerpoint/2010/main" val="3740052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Lab Exercises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141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labs are simple programs, designed to avoid extraneous detail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are more complex, like real OS/2 programs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involve design decisions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install, A:INSTALL C: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Creates a C:\OS290 subdirectory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Search the files for *LAB* to find missing lines or sections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window is a complex data structure in memory.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Presentation Manager will (may) give an on-screen appearance which corresponds to this data structure.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Associated with the window will be a window procedure which provides the window behaviour and appearance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window procedure is also known as the window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Several types of window classes are available: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Frame 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Control 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Client and dialog windows (coded by the application programmer)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What is a Window?</a:t>
            </a:r>
          </a:p>
        </p:txBody>
      </p:sp>
    </p:spTree>
    <p:extLst>
      <p:ext uri="{BB962C8B-B14F-4D97-AF65-F5344CB8AC3E}">
        <p14:creationId xmlns:p14="http://schemas.microsoft.com/office/powerpoint/2010/main" val="933425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Windows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Presentation Manager window has a handle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handles are of type HWND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Obtained as the return value of WinCreateWindow()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or returned value and referenced parameter to WinCreateStdWindow()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desktop window handle is the manifest constant HWND_DESKTOP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desktop object window handle is the manifest constant HWND_OBJECT</a:t>
            </a:r>
          </a:p>
        </p:txBody>
      </p:sp>
    </p:spTree>
    <p:extLst>
      <p:ext uri="{BB962C8B-B14F-4D97-AF65-F5344CB8AC3E}">
        <p14:creationId xmlns:p14="http://schemas.microsoft.com/office/powerpoint/2010/main" val="4242758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Getting Window Handles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find the handle of a window you didn't create, use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WinQueryWindow(hwnd, ) for parent, owner, next, previous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WinWindowFromID(hwnd, ID) for a component such as a pushbutton, list box, etc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WinBeginEnumWindows() to traverse a window's parentage tree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WinWindowFromPoint() when you know a screen or window coordinate and need to find the handle of the window under that point.</a:t>
            </a:r>
          </a:p>
        </p:txBody>
      </p:sp>
    </p:spTree>
    <p:extLst>
      <p:ext uri="{BB962C8B-B14F-4D97-AF65-F5344CB8AC3E}">
        <p14:creationId xmlns:p14="http://schemas.microsoft.com/office/powerpoint/2010/main" val="628467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Frame Windows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'containers' which put other application window components in the correct relative positions and control them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Have special properties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Destroy all owned windows, even if they are not descendants, when the frame is destroyed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Moves owned windows when the frame is moved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Changes the Z-order of all owned windows when the frame window changes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Hides all owned windows when the frame window is minimized or hidden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an application window needs this behaviour, it must be explicitly coded into the window procedure.</a:t>
            </a:r>
          </a:p>
        </p:txBody>
      </p:sp>
    </p:spTree>
    <p:extLst>
      <p:ext uri="{BB962C8B-B14F-4D97-AF65-F5344CB8AC3E}">
        <p14:creationId xmlns:p14="http://schemas.microsoft.com/office/powerpoint/2010/main" val="452960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Presentation Manager Windows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702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What the user sees as a 'window' is actually many 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window component is a predefined winproc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Standard winprocs: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Frame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Border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System Menu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Title Bar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Minimise / maximise box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Application Menu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Vertical and Horizontal scroll bars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Control windows (buttons, entry fields, etc)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Client window - the white area in the middle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behaviour of the winproc, i.e. its response to input, defines the window appearance.</a:t>
            </a:r>
          </a:p>
        </p:txBody>
      </p:sp>
    </p:spTree>
    <p:extLst>
      <p:ext uri="{BB962C8B-B14F-4D97-AF65-F5344CB8AC3E}">
        <p14:creationId xmlns:p14="http://schemas.microsoft.com/office/powerpoint/2010/main" val="3384531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Specifying Frame Components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4424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HWND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FRAMECDATA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fcData.cb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sizeof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(FRAMECDATA);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fcData.flCreateFlags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FCF_MENU | FCF_TITLEBAR | 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	FCF_MINMAX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| FCF_ICON |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 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	FCF_SYSMENU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|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FCF_SIZEBORDER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fcData.hmodResources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(HMODULE) 0;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fcData.idResources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ID_MAIN;</a:t>
            </a:r>
          </a:p>
        </p:txBody>
      </p:sp>
    </p:spTree>
    <p:extLst>
      <p:ext uri="{BB962C8B-B14F-4D97-AF65-F5344CB8AC3E}">
        <p14:creationId xmlns:p14="http://schemas.microsoft.com/office/powerpoint/2010/main" val="1962230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Creating a Frame Window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6453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WinCreateWindow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HWND_DESKTOP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/* Parent window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WC_FRAME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Window Class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PSZ)NULL,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Window Text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0L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Window Styles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Bottom Left x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Bottom Left y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Width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Height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HWND) 0,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Owner window handle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HWND_TOP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Z-order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ID_MAIN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Window ID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fcData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Creation Data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NULL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);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PRES PARAMS */</a:t>
            </a:r>
          </a:p>
        </p:txBody>
      </p:sp>
    </p:spTree>
    <p:extLst>
      <p:ext uri="{BB962C8B-B14F-4D97-AF65-F5344CB8AC3E}">
        <p14:creationId xmlns:p14="http://schemas.microsoft.com/office/powerpoint/2010/main" val="1683094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Creating a Client Window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26297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HWND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hwndClient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hwndClient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WinCreateWindow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err="1" smtClean="0">
                <a:solidFill>
                  <a:srgbClr val="000000"/>
                </a:solidFill>
                <a:latin typeface="Helvetica" pitchFamily="34" charset="0"/>
              </a:rPr>
              <a:t>hwndFrame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Parent window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PSZ)WC_MYCLASS,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	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class name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PSZ(NULL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),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Window text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0L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Window Styles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Bottom Left x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Bottom Left y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Width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0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Height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HWND)0,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Handle to owner 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HWND_TOP,			/* Z-order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FID_CLIENT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ID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NULL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Control Data */</a:t>
            </a:r>
          </a:p>
          <a:p>
            <a:pPr marL="68103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NULL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);		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/*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Pres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Params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*/</a:t>
            </a:r>
          </a:p>
        </p:txBody>
      </p:sp>
    </p:spTree>
    <p:extLst>
      <p:ext uri="{BB962C8B-B14F-4D97-AF65-F5344CB8AC3E}">
        <p14:creationId xmlns:p14="http://schemas.microsoft.com/office/powerpoint/2010/main" val="1639288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WinCreateStdWindow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5392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Most applications need both a frame and client windows, and create both by calling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WinCreateStdWindow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().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Note how the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and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hwndClient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are both returned: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ULONG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ctldata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FCF_STANDARD | FCF_VERTSCROLL;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hwndFrame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WinCreateStdWindow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(HWND_DESKTOP,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WS_VISIBLE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ctldata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PSZ)WC_CLIENTCLASS,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PSZ)&amp;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TitleBarText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WS_VISIBLE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HMODULE)0,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ID_RESOURCE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hwndClient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);</a:t>
            </a:r>
          </a:p>
        </p:txBody>
      </p:sp>
    </p:spTree>
    <p:extLst>
      <p:ext uri="{BB962C8B-B14F-4D97-AF65-F5344CB8AC3E}">
        <p14:creationId xmlns:p14="http://schemas.microsoft.com/office/powerpoint/2010/main" val="1254343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 PM Process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Consists of: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its screen group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handles (file handles, window handles, queue handles)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local descriptor table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control thread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An application which wishes to create a window registers a procedure (with the WinRegisterClass() function) to perform output and accept input for the window. This is the window 'class'.</a:t>
            </a:r>
          </a:p>
        </p:txBody>
      </p:sp>
    </p:spTree>
    <p:extLst>
      <p:ext uri="{BB962C8B-B14F-4D97-AF65-F5344CB8AC3E}">
        <p14:creationId xmlns:p14="http://schemas.microsoft.com/office/powerpoint/2010/main" val="2440266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19200"/>
            <a:ext cx="70167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Course Overview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26297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286/386 Protected Modes and Memory Models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Introduction to Tools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Presentation Manager Programming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Anatomy of a PM Program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Window Parentage and Ownership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Window Classes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Menus and Window Controls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Base Operating System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Memory Management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Dynamic Link Libraries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Processes, Threads and Priorities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Advanced PM Programming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Window Words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Object 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Dialog Windows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Logic of a PM Process (cont)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Before the application creates a window, it creates a message queue (with the WinCreateMsgQueue() function) to serialize input. This is because</a:t>
            </a:r>
          </a:p>
          <a:p>
            <a:pPr>
              <a:spcAft>
                <a:spcPct val="15000"/>
              </a:spcAft>
              <a:buClr>
                <a:srgbClr val="BE0E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BE0E00"/>
                </a:solidFill>
                <a:latin typeface="Helvetica" pitchFamily="34" charset="0"/>
              </a:rPr>
              <a:t>Mouse motions and keystrokes must be processed in the correct order.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For example, File Save must be processed before Exit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input to a PM process comes through its input queue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is what defines a PM process or thread.</a:t>
            </a:r>
          </a:p>
        </p:txBody>
      </p:sp>
    </p:spTree>
    <p:extLst>
      <p:ext uri="{BB962C8B-B14F-4D97-AF65-F5344CB8AC3E}">
        <p14:creationId xmlns:p14="http://schemas.microsoft.com/office/powerpoint/2010/main" val="1329332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Logic of a PM Process (cont)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process creates a window using its registered 'class', i.e. its WinProc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Input is directed to a window, and is placed on the message queue of the process that created the window. The message then is subsequently dispatched to the WinProc responsible for the window real estate</a:t>
            </a:r>
          </a:p>
        </p:txBody>
      </p:sp>
    </p:spTree>
    <p:extLst>
      <p:ext uri="{BB962C8B-B14F-4D97-AF65-F5344CB8AC3E}">
        <p14:creationId xmlns:p14="http://schemas.microsoft.com/office/powerpoint/2010/main" val="4184170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Logic of a PM process (cont)</a:t>
            </a:r>
          </a:p>
        </p:txBody>
      </p:sp>
      <p:sp>
        <p:nvSpPr>
          <p:cNvPr id="19459" name="AutoShape 3"/>
          <p:cNvSpPr>
            <a:spLocks noChangeArrowheads="1"/>
          </p:cNvSpPr>
          <p:nvPr/>
        </p:nvSpPr>
        <p:spPr bwMode="auto">
          <a:xfrm>
            <a:off x="4987925" y="4054475"/>
            <a:ext cx="2697163" cy="3263900"/>
          </a:xfrm>
          <a:prstGeom prst="roundRect">
            <a:avLst>
              <a:gd name="adj" fmla="val 16667"/>
            </a:avLst>
          </a:prstGeom>
          <a:gradFill rotWithShape="0">
            <a:gsLst>
              <a:gs pos="0">
                <a:srgbClr val="FFFFA4"/>
              </a:gs>
              <a:gs pos="50000">
                <a:srgbClr val="FFFFFF"/>
              </a:gs>
              <a:gs pos="100000">
                <a:srgbClr val="FFFFA4"/>
              </a:gs>
            </a:gsLst>
            <a:lin ang="18900000" scaled="1"/>
          </a:gradFill>
          <a:ln w="12700">
            <a:solidFill>
              <a:srgbClr val="BE0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grpSp>
        <p:nvGrpSpPr>
          <p:cNvPr id="3" name="2 Grupo"/>
          <p:cNvGrpSpPr/>
          <p:nvPr/>
        </p:nvGrpSpPr>
        <p:grpSpPr>
          <a:xfrm>
            <a:off x="1249363" y="1970088"/>
            <a:ext cx="5189537" cy="3571875"/>
            <a:chOff x="1249363" y="1970088"/>
            <a:chExt cx="5189537" cy="3571875"/>
          </a:xfrm>
        </p:grpSpPr>
        <p:sp>
          <p:nvSpPr>
            <p:cNvPr id="19460" name="Rectangle 4" descr="50%"/>
            <p:cNvSpPr>
              <a:spLocks noChangeArrowheads="1"/>
            </p:cNvSpPr>
            <p:nvPr/>
          </p:nvSpPr>
          <p:spPr bwMode="auto">
            <a:xfrm>
              <a:off x="1249363" y="1970088"/>
              <a:ext cx="5189537" cy="3571875"/>
            </a:xfrm>
            <a:prstGeom prst="rect">
              <a:avLst/>
            </a:prstGeom>
            <a:pattFill prst="pct50">
              <a:fgClr>
                <a:srgbClr val="D2D2D2"/>
              </a:fgClr>
              <a:bgClr>
                <a:srgbClr val="FFFFFF"/>
              </a:bgClr>
            </a:pattFill>
            <a:ln w="12700">
              <a:solidFill>
                <a:srgbClr val="D2D2D2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s-EC"/>
            </a:p>
          </p:txBody>
        </p:sp>
        <p:sp>
          <p:nvSpPr>
            <p:cNvPr id="19461" name="Rectangle 5"/>
            <p:cNvSpPr>
              <a:spLocks noChangeArrowheads="1"/>
            </p:cNvSpPr>
            <p:nvPr/>
          </p:nvSpPr>
          <p:spPr bwMode="auto">
            <a:xfrm>
              <a:off x="1555750" y="2338388"/>
              <a:ext cx="3678238" cy="2816225"/>
            </a:xfrm>
            <a:prstGeom prst="rect">
              <a:avLst/>
            </a:prstGeom>
            <a:gradFill rotWithShape="0">
              <a:gsLst>
                <a:gs pos="0">
                  <a:srgbClr val="000000"/>
                </a:gs>
                <a:gs pos="50000">
                  <a:srgbClr val="FFFFFF"/>
                </a:gs>
                <a:gs pos="100000">
                  <a:srgbClr val="000000"/>
                </a:gs>
              </a:gsLst>
              <a:lin ang="18900000" scaled="1"/>
            </a:gra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19462" name="Rectangle 6"/>
            <p:cNvSpPr>
              <a:spLocks noChangeArrowheads="1"/>
            </p:cNvSpPr>
            <p:nvPr/>
          </p:nvSpPr>
          <p:spPr bwMode="auto">
            <a:xfrm>
              <a:off x="3186113" y="3379788"/>
              <a:ext cx="2247900" cy="1552575"/>
            </a:xfrm>
            <a:prstGeom prst="rect">
              <a:avLst/>
            </a:prstGeom>
            <a:gradFill rotWithShape="0">
              <a:gsLst>
                <a:gs pos="0">
                  <a:srgbClr val="000000"/>
                </a:gs>
                <a:gs pos="50000">
                  <a:srgbClr val="FFFFFF"/>
                </a:gs>
                <a:gs pos="100000">
                  <a:srgbClr val="000000"/>
                </a:gs>
              </a:gsLst>
              <a:lin ang="18900000" scaled="1"/>
            </a:gra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  <p:sp>
          <p:nvSpPr>
            <p:cNvPr id="19463" name="Rectangle 7"/>
            <p:cNvSpPr>
              <a:spLocks noChangeArrowheads="1"/>
            </p:cNvSpPr>
            <p:nvPr/>
          </p:nvSpPr>
          <p:spPr bwMode="auto">
            <a:xfrm>
              <a:off x="2509838" y="3114675"/>
              <a:ext cx="2247900" cy="1552575"/>
            </a:xfrm>
            <a:prstGeom prst="rect">
              <a:avLst/>
            </a:prstGeom>
            <a:gradFill rotWithShape="0">
              <a:gsLst>
                <a:gs pos="0">
                  <a:srgbClr val="000000"/>
                </a:gs>
                <a:gs pos="50000">
                  <a:srgbClr val="FFFFFF"/>
                </a:gs>
                <a:gs pos="100000">
                  <a:srgbClr val="000000"/>
                </a:gs>
              </a:gsLst>
              <a:lin ang="18900000" scaled="1"/>
            </a:gradFill>
            <a:ln w="12700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endParaRPr lang="es-EC"/>
            </a:p>
          </p:txBody>
        </p:sp>
      </p:grpSp>
      <p:sp>
        <p:nvSpPr>
          <p:cNvPr id="19464" name="Text Box 8"/>
          <p:cNvSpPr txBox="1">
            <a:spLocks noChangeArrowheads="1"/>
          </p:cNvSpPr>
          <p:nvPr/>
        </p:nvSpPr>
        <p:spPr bwMode="auto">
          <a:xfrm>
            <a:off x="5859462" y="5603875"/>
            <a:ext cx="490537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4900" dirty="0">
                <a:solidFill>
                  <a:srgbClr val="BE0E00"/>
                </a:solidFill>
                <a:latin typeface="Helv" pitchFamily="34" charset="0"/>
              </a:rPr>
              <a:t>Q</a:t>
            </a:r>
          </a:p>
        </p:txBody>
      </p:sp>
      <p:sp>
        <p:nvSpPr>
          <p:cNvPr id="19465" name="Text Box 9"/>
          <p:cNvSpPr txBox="1">
            <a:spLocks noChangeArrowheads="1"/>
          </p:cNvSpPr>
          <p:nvPr/>
        </p:nvSpPr>
        <p:spPr bwMode="auto">
          <a:xfrm>
            <a:off x="7927975" y="1909763"/>
            <a:ext cx="1943100" cy="375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WinProc1() {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}</a:t>
            </a:r>
          </a:p>
          <a:p>
            <a:endParaRPr lang="en-US" sz="1400">
              <a:solidFill>
                <a:srgbClr val="000000"/>
              </a:solidFill>
              <a:latin typeface="Courier" pitchFamily="17" charset="0"/>
            </a:endParaRP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WinProc2() {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}</a:t>
            </a:r>
          </a:p>
          <a:p>
            <a:endParaRPr lang="en-US" sz="1400">
              <a:solidFill>
                <a:srgbClr val="000000"/>
              </a:solidFill>
              <a:latin typeface="Courier" pitchFamily="17" charset="0"/>
            </a:endParaRP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WinProc3() {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	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}</a:t>
            </a:r>
          </a:p>
          <a:p>
            <a:endParaRPr lang="en-US" sz="1400">
              <a:solidFill>
                <a:srgbClr val="000000"/>
              </a:solidFill>
              <a:latin typeface="Courier" pitchFamily="17" charset="0"/>
            </a:endParaRPr>
          </a:p>
        </p:txBody>
      </p:sp>
      <p:sp>
        <p:nvSpPr>
          <p:cNvPr id="19466" name="Text Box 10"/>
          <p:cNvSpPr txBox="1">
            <a:spLocks noChangeArrowheads="1"/>
          </p:cNvSpPr>
          <p:nvPr/>
        </p:nvSpPr>
        <p:spPr bwMode="auto">
          <a:xfrm>
            <a:off x="4799012" y="2500818"/>
            <a:ext cx="130175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900" dirty="0">
                <a:solidFill>
                  <a:srgbClr val="FFC000"/>
                </a:solidFill>
                <a:latin typeface="Helvetica" pitchFamily="34" charset="0"/>
              </a:rPr>
              <a:t>1</a:t>
            </a:r>
          </a:p>
        </p:txBody>
      </p:sp>
      <p:sp>
        <p:nvSpPr>
          <p:cNvPr id="19467" name="Text Box 11"/>
          <p:cNvSpPr txBox="1">
            <a:spLocks noChangeArrowheads="1"/>
          </p:cNvSpPr>
          <p:nvPr/>
        </p:nvSpPr>
        <p:spPr bwMode="auto">
          <a:xfrm>
            <a:off x="4306887" y="3297743"/>
            <a:ext cx="131762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900" b="1">
                <a:solidFill>
                  <a:srgbClr val="FFC000"/>
                </a:solidFill>
                <a:latin typeface="Helvetica" pitchFamily="34" charset="0"/>
              </a:rPr>
              <a:t>2</a:t>
            </a:r>
          </a:p>
        </p:txBody>
      </p:sp>
      <p:sp>
        <p:nvSpPr>
          <p:cNvPr id="19468" name="Text Box 12"/>
          <p:cNvSpPr txBox="1">
            <a:spLocks noChangeArrowheads="1"/>
          </p:cNvSpPr>
          <p:nvPr/>
        </p:nvSpPr>
        <p:spPr bwMode="auto">
          <a:xfrm>
            <a:off x="5043487" y="3500943"/>
            <a:ext cx="130175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900" b="1">
                <a:solidFill>
                  <a:srgbClr val="FFC000"/>
                </a:solidFill>
                <a:latin typeface="Helvetica" pitchFamily="34" charset="0"/>
              </a:rPr>
              <a:t>3</a:t>
            </a:r>
          </a:p>
        </p:txBody>
      </p:sp>
      <p:sp>
        <p:nvSpPr>
          <p:cNvPr id="4" name="3 Forma libre"/>
          <p:cNvSpPr/>
          <p:nvPr/>
        </p:nvSpPr>
        <p:spPr bwMode="auto">
          <a:xfrm>
            <a:off x="5053914" y="1970088"/>
            <a:ext cx="2558148" cy="4781531"/>
          </a:xfrm>
          <a:custGeom>
            <a:avLst/>
            <a:gdLst>
              <a:gd name="connsiteX0" fmla="*/ 0 w 2879124"/>
              <a:gd name="connsiteY0" fmla="*/ 3459892 h 5157199"/>
              <a:gd name="connsiteX1" fmla="*/ 1272746 w 2879124"/>
              <a:gd name="connsiteY1" fmla="*/ 5053914 h 5157199"/>
              <a:gd name="connsiteX2" fmla="*/ 1915297 w 2879124"/>
              <a:gd name="connsiteY2" fmla="*/ 852617 h 5157199"/>
              <a:gd name="connsiteX3" fmla="*/ 2879124 w 2879124"/>
              <a:gd name="connsiteY3" fmla="*/ 0 h 5157199"/>
              <a:gd name="connsiteX0" fmla="*/ 0 w 3056279"/>
              <a:gd name="connsiteY0" fmla="*/ 3353537 h 5144334"/>
              <a:gd name="connsiteX1" fmla="*/ 1449901 w 3056279"/>
              <a:gd name="connsiteY1" fmla="*/ 5053914 h 5144334"/>
              <a:gd name="connsiteX2" fmla="*/ 2092452 w 3056279"/>
              <a:gd name="connsiteY2" fmla="*/ 852617 h 5144334"/>
              <a:gd name="connsiteX3" fmla="*/ 3056279 w 3056279"/>
              <a:gd name="connsiteY3" fmla="*/ 0 h 5144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6279" h="5144334">
                <a:moveTo>
                  <a:pt x="0" y="3353537"/>
                </a:moveTo>
                <a:cubicBezTo>
                  <a:pt x="476765" y="4367821"/>
                  <a:pt x="1101159" y="5470734"/>
                  <a:pt x="1449901" y="5053914"/>
                </a:cubicBezTo>
                <a:cubicBezTo>
                  <a:pt x="1798643" y="4637094"/>
                  <a:pt x="1824722" y="1694936"/>
                  <a:pt x="2092452" y="852617"/>
                </a:cubicBezTo>
                <a:cubicBezTo>
                  <a:pt x="2360182" y="10298"/>
                  <a:pt x="2883285" y="84438"/>
                  <a:pt x="3056279" y="0"/>
                </a:cubicBezTo>
              </a:path>
            </a:pathLst>
          </a:cu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0" name="19 Forma libre"/>
          <p:cNvSpPr/>
          <p:nvPr/>
        </p:nvSpPr>
        <p:spPr bwMode="auto">
          <a:xfrm>
            <a:off x="4245103" y="3114675"/>
            <a:ext cx="3366959" cy="3893602"/>
          </a:xfrm>
          <a:custGeom>
            <a:avLst/>
            <a:gdLst>
              <a:gd name="connsiteX0" fmla="*/ 0 w 2879124"/>
              <a:gd name="connsiteY0" fmla="*/ 3459892 h 5157199"/>
              <a:gd name="connsiteX1" fmla="*/ 1272746 w 2879124"/>
              <a:gd name="connsiteY1" fmla="*/ 5053914 h 5157199"/>
              <a:gd name="connsiteX2" fmla="*/ 1915297 w 2879124"/>
              <a:gd name="connsiteY2" fmla="*/ 852617 h 5157199"/>
              <a:gd name="connsiteX3" fmla="*/ 2879124 w 2879124"/>
              <a:gd name="connsiteY3" fmla="*/ 0 h 5157199"/>
              <a:gd name="connsiteX0" fmla="*/ 0 w 2932944"/>
              <a:gd name="connsiteY0" fmla="*/ 2380993 h 5077024"/>
              <a:gd name="connsiteX1" fmla="*/ 1326566 w 2932944"/>
              <a:gd name="connsiteY1" fmla="*/ 5053914 h 5077024"/>
              <a:gd name="connsiteX2" fmla="*/ 1969117 w 2932944"/>
              <a:gd name="connsiteY2" fmla="*/ 852617 h 5077024"/>
              <a:gd name="connsiteX3" fmla="*/ 2932944 w 2932944"/>
              <a:gd name="connsiteY3" fmla="*/ 0 h 5077024"/>
              <a:gd name="connsiteX0" fmla="*/ 0 w 2932944"/>
              <a:gd name="connsiteY0" fmla="*/ 2380993 h 6540661"/>
              <a:gd name="connsiteX1" fmla="*/ 1692538 w 2932944"/>
              <a:gd name="connsiteY1" fmla="*/ 6527027 h 6540661"/>
              <a:gd name="connsiteX2" fmla="*/ 1969117 w 2932944"/>
              <a:gd name="connsiteY2" fmla="*/ 852617 h 6540661"/>
              <a:gd name="connsiteX3" fmla="*/ 2932944 w 2932944"/>
              <a:gd name="connsiteY3" fmla="*/ 0 h 6540661"/>
              <a:gd name="connsiteX0" fmla="*/ 0 w 2932944"/>
              <a:gd name="connsiteY0" fmla="*/ 2380993 h 6537692"/>
              <a:gd name="connsiteX1" fmla="*/ 1692538 w 2932944"/>
              <a:gd name="connsiteY1" fmla="*/ 6527027 h 6537692"/>
              <a:gd name="connsiteX2" fmla="*/ 2367382 w 2932944"/>
              <a:gd name="connsiteY2" fmla="*/ 1039349 h 6537692"/>
              <a:gd name="connsiteX3" fmla="*/ 2932944 w 2932944"/>
              <a:gd name="connsiteY3" fmla="*/ 0 h 65376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32944" h="6537692">
                <a:moveTo>
                  <a:pt x="0" y="2380993"/>
                </a:moveTo>
                <a:cubicBezTo>
                  <a:pt x="476765" y="3395277"/>
                  <a:pt x="1297974" y="6750634"/>
                  <a:pt x="1692538" y="6527027"/>
                </a:cubicBezTo>
                <a:cubicBezTo>
                  <a:pt x="2087102" y="6303420"/>
                  <a:pt x="2160648" y="2127187"/>
                  <a:pt x="2367382" y="1039349"/>
                </a:cubicBezTo>
                <a:cubicBezTo>
                  <a:pt x="2574116" y="-48489"/>
                  <a:pt x="2759950" y="84438"/>
                  <a:pt x="2932944" y="0"/>
                </a:cubicBezTo>
              </a:path>
            </a:pathLst>
          </a:cu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1" name="20 Forma libre"/>
          <p:cNvSpPr/>
          <p:nvPr/>
        </p:nvSpPr>
        <p:spPr bwMode="auto">
          <a:xfrm>
            <a:off x="4185123" y="4099128"/>
            <a:ext cx="3750018" cy="3125930"/>
          </a:xfrm>
          <a:custGeom>
            <a:avLst/>
            <a:gdLst>
              <a:gd name="connsiteX0" fmla="*/ 0 w 2879124"/>
              <a:gd name="connsiteY0" fmla="*/ 3459892 h 5157199"/>
              <a:gd name="connsiteX1" fmla="*/ 1272746 w 2879124"/>
              <a:gd name="connsiteY1" fmla="*/ 5053914 h 5157199"/>
              <a:gd name="connsiteX2" fmla="*/ 1915297 w 2879124"/>
              <a:gd name="connsiteY2" fmla="*/ 852617 h 5157199"/>
              <a:gd name="connsiteX3" fmla="*/ 2879124 w 2879124"/>
              <a:gd name="connsiteY3" fmla="*/ 0 h 5157199"/>
              <a:gd name="connsiteX0" fmla="*/ 0 w 2932944"/>
              <a:gd name="connsiteY0" fmla="*/ 2380993 h 5077024"/>
              <a:gd name="connsiteX1" fmla="*/ 1326566 w 2932944"/>
              <a:gd name="connsiteY1" fmla="*/ 5053914 h 5077024"/>
              <a:gd name="connsiteX2" fmla="*/ 1969117 w 2932944"/>
              <a:gd name="connsiteY2" fmla="*/ 852617 h 5077024"/>
              <a:gd name="connsiteX3" fmla="*/ 2932944 w 2932944"/>
              <a:gd name="connsiteY3" fmla="*/ 0 h 5077024"/>
              <a:gd name="connsiteX0" fmla="*/ 0 w 2932944"/>
              <a:gd name="connsiteY0" fmla="*/ 2380993 h 6540661"/>
              <a:gd name="connsiteX1" fmla="*/ 1692538 w 2932944"/>
              <a:gd name="connsiteY1" fmla="*/ 6527027 h 6540661"/>
              <a:gd name="connsiteX2" fmla="*/ 1969117 w 2932944"/>
              <a:gd name="connsiteY2" fmla="*/ 852617 h 6540661"/>
              <a:gd name="connsiteX3" fmla="*/ 2932944 w 2932944"/>
              <a:gd name="connsiteY3" fmla="*/ 0 h 6540661"/>
              <a:gd name="connsiteX0" fmla="*/ 0 w 2932944"/>
              <a:gd name="connsiteY0" fmla="*/ 2380993 h 6537692"/>
              <a:gd name="connsiteX1" fmla="*/ 1692538 w 2932944"/>
              <a:gd name="connsiteY1" fmla="*/ 6527027 h 6537692"/>
              <a:gd name="connsiteX2" fmla="*/ 2367382 w 2932944"/>
              <a:gd name="connsiteY2" fmla="*/ 1039349 h 6537692"/>
              <a:gd name="connsiteX3" fmla="*/ 2932944 w 2932944"/>
              <a:gd name="connsiteY3" fmla="*/ 0 h 6537692"/>
              <a:gd name="connsiteX0" fmla="*/ 0 w 2879124"/>
              <a:gd name="connsiteY0" fmla="*/ 2629969 h 6542812"/>
              <a:gd name="connsiteX1" fmla="*/ 1638718 w 2879124"/>
              <a:gd name="connsiteY1" fmla="*/ 6527027 h 6542812"/>
              <a:gd name="connsiteX2" fmla="*/ 2313562 w 2879124"/>
              <a:gd name="connsiteY2" fmla="*/ 1039349 h 6542812"/>
              <a:gd name="connsiteX3" fmla="*/ 2879124 w 2879124"/>
              <a:gd name="connsiteY3" fmla="*/ 0 h 6542812"/>
              <a:gd name="connsiteX0" fmla="*/ 0 w 3148222"/>
              <a:gd name="connsiteY0" fmla="*/ 1904737 h 5817580"/>
              <a:gd name="connsiteX1" fmla="*/ 1638718 w 3148222"/>
              <a:gd name="connsiteY1" fmla="*/ 5801795 h 5817580"/>
              <a:gd name="connsiteX2" fmla="*/ 2313562 w 3148222"/>
              <a:gd name="connsiteY2" fmla="*/ 314117 h 5817580"/>
              <a:gd name="connsiteX3" fmla="*/ 3148222 w 3148222"/>
              <a:gd name="connsiteY3" fmla="*/ 581894 h 5817580"/>
              <a:gd name="connsiteX0" fmla="*/ 0 w 3148222"/>
              <a:gd name="connsiteY0" fmla="*/ 1348834 h 5249985"/>
              <a:gd name="connsiteX1" fmla="*/ 1638718 w 3148222"/>
              <a:gd name="connsiteY1" fmla="*/ 5245892 h 5249985"/>
              <a:gd name="connsiteX2" fmla="*/ 2442729 w 3148222"/>
              <a:gd name="connsiteY2" fmla="*/ 567387 h 5249985"/>
              <a:gd name="connsiteX3" fmla="*/ 3148222 w 3148222"/>
              <a:gd name="connsiteY3" fmla="*/ 25991 h 5249985"/>
              <a:gd name="connsiteX0" fmla="*/ 0 w 3266625"/>
              <a:gd name="connsiteY0" fmla="*/ 1224346 h 5248706"/>
              <a:gd name="connsiteX1" fmla="*/ 1757121 w 3266625"/>
              <a:gd name="connsiteY1" fmla="*/ 5245892 h 5248706"/>
              <a:gd name="connsiteX2" fmla="*/ 2561132 w 3266625"/>
              <a:gd name="connsiteY2" fmla="*/ 567387 h 5248706"/>
              <a:gd name="connsiteX3" fmla="*/ 3266625 w 3266625"/>
              <a:gd name="connsiteY3" fmla="*/ 25991 h 5248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66625" h="5248706">
                <a:moveTo>
                  <a:pt x="0" y="1224346"/>
                </a:moveTo>
                <a:cubicBezTo>
                  <a:pt x="476765" y="2238630"/>
                  <a:pt x="1330266" y="5355385"/>
                  <a:pt x="1757121" y="5245892"/>
                </a:cubicBezTo>
                <a:cubicBezTo>
                  <a:pt x="2183976" y="5136399"/>
                  <a:pt x="2309548" y="1437370"/>
                  <a:pt x="2561132" y="567387"/>
                </a:cubicBezTo>
                <a:cubicBezTo>
                  <a:pt x="2812716" y="-302596"/>
                  <a:pt x="3093631" y="110429"/>
                  <a:pt x="3266625" y="25991"/>
                </a:cubicBezTo>
              </a:path>
            </a:pathLst>
          </a:cu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4157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Logic of a PM Process (cont)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PM applications are event-driven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Events are dispatched using messages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Events which generate messages: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Keyboard state changes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Mouse state changes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Timer state changes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state changes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Clipboard state changes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Messages are sent to threads, not 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Once delivered to a thread, the message is dispatched to the window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For each window, there is an input procedure</a:t>
            </a:r>
          </a:p>
        </p:txBody>
      </p:sp>
    </p:spTree>
    <p:extLst>
      <p:ext uri="{BB962C8B-B14F-4D97-AF65-F5344CB8AC3E}">
        <p14:creationId xmlns:p14="http://schemas.microsoft.com/office/powerpoint/2010/main" val="2481022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What's a Message?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0013" indent="-10001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/* QMSG structure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typedef struct _QMSG    /* qmsg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HWND    hwnd;	/* Target window handle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ULONG   msg;	/* WM_PAINT,  WM_COMMAND, etc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MPARAM  mp1;	/* menu sel, sb click, etc.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MPARAM  mp2;	/* sb info, dlgbox text, etc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ULONG   time;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POINTL  ptl;	/* Mouse position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   ULONG   reserved;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} QMSG;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17" charset="0"/>
              </a:rPr>
              <a:t>   typedef QMSG *PQMSG;</a:t>
            </a:r>
          </a:p>
        </p:txBody>
      </p:sp>
    </p:spTree>
    <p:extLst>
      <p:ext uri="{BB962C8B-B14F-4D97-AF65-F5344CB8AC3E}">
        <p14:creationId xmlns:p14="http://schemas.microsoft.com/office/powerpoint/2010/main" val="18878455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Logic of a PM Process (cont)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Presentation manager application is a process that: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has a thread that polls its message queue for events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may have one or more threads to processes events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the application creates a window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it registers a procedure to service events for the window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is the 'window procedure' or winproc.</a:t>
            </a:r>
          </a:p>
        </p:txBody>
      </p:sp>
    </p:spTree>
    <p:extLst>
      <p:ext uri="{BB962C8B-B14F-4D97-AF65-F5344CB8AC3E}">
        <p14:creationId xmlns:p14="http://schemas.microsoft.com/office/powerpoint/2010/main" val="609100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2"/>
          <p:cNvSpPr txBox="1">
            <a:spLocks noChangeArrowheads="1"/>
          </p:cNvSpPr>
          <p:nvPr/>
        </p:nvSpPr>
        <p:spPr bwMode="auto">
          <a:xfrm>
            <a:off x="2346325" y="1222375"/>
            <a:ext cx="7027863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More on Messages</a:t>
            </a:r>
          </a:p>
        </p:txBody>
      </p:sp>
      <p:sp>
        <p:nvSpPr>
          <p:cNvPr id="23555" name="Text Box 3"/>
          <p:cNvSpPr txBox="1">
            <a:spLocks noChangeArrowheads="1"/>
          </p:cNvSpPr>
          <p:nvPr/>
        </p:nvSpPr>
        <p:spPr bwMode="auto">
          <a:xfrm>
            <a:off x="1365250" y="1925638"/>
            <a:ext cx="7969250" cy="5151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PM applications can elect to send messages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Asynchronously, via WinPostMsg (message placed on event queue, immediate return)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Synchronously, via WinSendMsg (receiver processes message before return)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PM applications get messages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Asynchronously, via WinGetMsg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Synchronously, via direct call to their winprocs</a:t>
            </a:r>
          </a:p>
        </p:txBody>
      </p:sp>
    </p:spTree>
    <p:extLst>
      <p:ext uri="{BB962C8B-B14F-4D97-AF65-F5344CB8AC3E}">
        <p14:creationId xmlns:p14="http://schemas.microsoft.com/office/powerpoint/2010/main" val="966514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Day 1 – Session </a:t>
            </a:r>
            <a:r>
              <a:rPr lang="en-US" dirty="0" smtClean="0">
                <a:solidFill>
                  <a:srgbClr val="000000"/>
                </a:solidFill>
              </a:rPr>
              <a:t>3</a:t>
            </a:r>
            <a:endParaRPr lang="es-EC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0000"/>
                </a:solidFill>
              </a:rPr>
              <a:t>Lab Exercise 1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1623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Day 1 – Session </a:t>
            </a:r>
            <a:r>
              <a:rPr lang="en-US" dirty="0" smtClean="0">
                <a:solidFill>
                  <a:srgbClr val="000000"/>
                </a:solidFill>
              </a:rPr>
              <a:t>4</a:t>
            </a:r>
            <a:endParaRPr lang="es-EC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Window Parentage and </a:t>
            </a:r>
            <a:r>
              <a:rPr lang="en-US" dirty="0" smtClean="0">
                <a:solidFill>
                  <a:srgbClr val="000000"/>
                </a:solidFill>
              </a:rPr>
              <a:t>Ownership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9901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Window Parentage and </a:t>
            </a:r>
            <a:r>
              <a:rPr lang="en-US" dirty="0" smtClean="0">
                <a:solidFill>
                  <a:srgbClr val="000000"/>
                </a:solidFill>
              </a:rPr>
              <a:t>Ownership</a:t>
            </a:r>
            <a:endParaRPr lang="es-EC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rgbClr val="000000"/>
                </a:solidFill>
              </a:rPr>
              <a:t>Window Message </a:t>
            </a:r>
            <a:r>
              <a:rPr lang="en-US" dirty="0" smtClean="0">
                <a:solidFill>
                  <a:srgbClr val="000000"/>
                </a:solidFill>
              </a:rPr>
              <a:t>Passing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8685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37810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Introduction to Tools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Introduction to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PM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1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Windows Parentage and Ownership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2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Window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Controls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2 – Menus and Messages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Memory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Management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4 – Memory Management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Dynamic Link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Libraries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Lab Exercise 5 – Dynamic Link Libraries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8618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Window Relationships - Parentage</a:t>
            </a:r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1516063" y="2578100"/>
            <a:ext cx="8194675" cy="3651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1516063" y="3306763"/>
            <a:ext cx="1274762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1516063" y="2566988"/>
            <a:ext cx="8194675" cy="387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Frame Window - hwndFrame</a:t>
            </a:r>
          </a:p>
        </p:txBody>
      </p:sp>
      <p:sp>
        <p:nvSpPr>
          <p:cNvPr id="3078" name="Rectangle 6"/>
          <p:cNvSpPr>
            <a:spLocks noChangeArrowheads="1"/>
          </p:cNvSpPr>
          <p:nvPr/>
        </p:nvSpPr>
        <p:spPr bwMode="auto">
          <a:xfrm>
            <a:off x="3155950" y="3306763"/>
            <a:ext cx="1273175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4975225" y="3306763"/>
            <a:ext cx="1276350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Rectangle 8"/>
          <p:cNvSpPr>
            <a:spLocks noChangeArrowheads="1"/>
          </p:cNvSpPr>
          <p:nvPr/>
        </p:nvSpPr>
        <p:spPr bwMode="auto">
          <a:xfrm>
            <a:off x="6797675" y="3306763"/>
            <a:ext cx="1274763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 bwMode="auto">
          <a:xfrm>
            <a:off x="8435975" y="3306763"/>
            <a:ext cx="1274763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3155950" y="3306763"/>
            <a:ext cx="1273175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FID_MENU</a:t>
            </a:r>
          </a:p>
        </p:txBody>
      </p:sp>
      <p:sp>
        <p:nvSpPr>
          <p:cNvPr id="3083" name="Text Box 11"/>
          <p:cNvSpPr txBox="1">
            <a:spLocks noChangeArrowheads="1"/>
          </p:cNvSpPr>
          <p:nvPr/>
        </p:nvSpPr>
        <p:spPr bwMode="auto">
          <a:xfrm>
            <a:off x="1516063" y="3306763"/>
            <a:ext cx="1274762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FID_SYSMENU</a:t>
            </a:r>
          </a:p>
        </p:txBody>
      </p:sp>
      <p:sp>
        <p:nvSpPr>
          <p:cNvPr id="3084" name="Text Box 12"/>
          <p:cNvSpPr txBox="1">
            <a:spLocks noChangeArrowheads="1"/>
          </p:cNvSpPr>
          <p:nvPr/>
        </p:nvSpPr>
        <p:spPr bwMode="auto">
          <a:xfrm>
            <a:off x="4975225" y="3306763"/>
            <a:ext cx="1276350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FID_TITLEBAR</a:t>
            </a:r>
          </a:p>
        </p:txBody>
      </p:sp>
      <p:sp>
        <p:nvSpPr>
          <p:cNvPr id="3085" name="Text Box 13"/>
          <p:cNvSpPr txBox="1">
            <a:spLocks noChangeArrowheads="1"/>
          </p:cNvSpPr>
          <p:nvPr/>
        </p:nvSpPr>
        <p:spPr bwMode="auto">
          <a:xfrm>
            <a:off x="6797675" y="3306763"/>
            <a:ext cx="1274763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FID_MINMAX</a:t>
            </a:r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8435975" y="3306763"/>
            <a:ext cx="1274763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hwndClient</a:t>
            </a:r>
          </a:p>
        </p:txBody>
      </p:sp>
      <p:sp>
        <p:nvSpPr>
          <p:cNvPr id="3087" name="Line 15"/>
          <p:cNvSpPr>
            <a:spLocks noChangeShapeType="1"/>
          </p:cNvSpPr>
          <p:nvPr/>
        </p:nvSpPr>
        <p:spPr bwMode="auto">
          <a:xfrm>
            <a:off x="2063750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Line 16"/>
          <p:cNvSpPr>
            <a:spLocks noChangeShapeType="1"/>
          </p:cNvSpPr>
          <p:nvPr/>
        </p:nvSpPr>
        <p:spPr bwMode="auto">
          <a:xfrm>
            <a:off x="3702050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Line 17"/>
          <p:cNvSpPr>
            <a:spLocks noChangeShapeType="1"/>
          </p:cNvSpPr>
          <p:nvPr/>
        </p:nvSpPr>
        <p:spPr bwMode="auto">
          <a:xfrm>
            <a:off x="5522913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Line 18"/>
          <p:cNvSpPr>
            <a:spLocks noChangeShapeType="1"/>
          </p:cNvSpPr>
          <p:nvPr/>
        </p:nvSpPr>
        <p:spPr bwMode="auto">
          <a:xfrm>
            <a:off x="7343775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Line 19"/>
          <p:cNvSpPr>
            <a:spLocks noChangeShapeType="1"/>
          </p:cNvSpPr>
          <p:nvPr/>
        </p:nvSpPr>
        <p:spPr bwMode="auto">
          <a:xfrm>
            <a:off x="8982075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2" name="Text Box 20"/>
          <p:cNvSpPr txBox="1">
            <a:spLocks noChangeArrowheads="1"/>
          </p:cNvSpPr>
          <p:nvPr/>
        </p:nvSpPr>
        <p:spPr bwMode="auto">
          <a:xfrm>
            <a:off x="1516063" y="4237038"/>
            <a:ext cx="8194675" cy="23288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9550" indent="-2095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n"/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Windows are painted on the screen relative to their parents  (x, y position, size and z-order)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n"/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You don't know the handles of the other children, just their predefined ID's, which allows you to retrieve the handles with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n"/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	WinWindowFromID(hwndFrame, FID__??)</a:t>
            </a:r>
          </a:p>
        </p:txBody>
      </p:sp>
      <p:sp>
        <p:nvSpPr>
          <p:cNvPr id="3093" name="Text Box 21"/>
          <p:cNvSpPr txBox="1">
            <a:spLocks noChangeArrowheads="1"/>
          </p:cNvSpPr>
          <p:nvPr/>
        </p:nvSpPr>
        <p:spPr bwMode="auto">
          <a:xfrm>
            <a:off x="4197350" y="1927225"/>
            <a:ext cx="2597150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>
                <a:solidFill>
                  <a:srgbClr val="000000"/>
                </a:solidFill>
                <a:latin typeface="Helvetica" pitchFamily="34" charset="0"/>
              </a:rPr>
              <a:t>HWND_DESKTOP</a:t>
            </a:r>
          </a:p>
        </p:txBody>
      </p:sp>
      <p:sp>
        <p:nvSpPr>
          <p:cNvPr id="3094" name="Line 22"/>
          <p:cNvSpPr>
            <a:spLocks noChangeShapeType="1"/>
          </p:cNvSpPr>
          <p:nvPr/>
        </p:nvSpPr>
        <p:spPr bwMode="auto">
          <a:xfrm flipV="1">
            <a:off x="5503863" y="2312988"/>
            <a:ext cx="0" cy="26511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591624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Window Relationships - Ownership</a:t>
            </a: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516063" y="2578100"/>
            <a:ext cx="8194675" cy="3651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1516063" y="3306763"/>
            <a:ext cx="1274762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1516063" y="2566988"/>
            <a:ext cx="8194675" cy="387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Frame Window - hwndFrame</a:t>
            </a:r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auto">
          <a:xfrm>
            <a:off x="3155950" y="3306763"/>
            <a:ext cx="1273175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auto">
          <a:xfrm>
            <a:off x="4975225" y="3306763"/>
            <a:ext cx="1276350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auto">
          <a:xfrm>
            <a:off x="6797675" y="3306763"/>
            <a:ext cx="1274763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Rectangle 9"/>
          <p:cNvSpPr>
            <a:spLocks noChangeArrowheads="1"/>
          </p:cNvSpPr>
          <p:nvPr/>
        </p:nvSpPr>
        <p:spPr bwMode="auto">
          <a:xfrm>
            <a:off x="8435975" y="3306763"/>
            <a:ext cx="1274763" cy="36195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6" name="Text Box 10"/>
          <p:cNvSpPr txBox="1">
            <a:spLocks noChangeArrowheads="1"/>
          </p:cNvSpPr>
          <p:nvPr/>
        </p:nvSpPr>
        <p:spPr bwMode="auto">
          <a:xfrm>
            <a:off x="3155950" y="3306763"/>
            <a:ext cx="1273175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FID_MENU</a:t>
            </a:r>
          </a:p>
        </p:txBody>
      </p:sp>
      <p:sp>
        <p:nvSpPr>
          <p:cNvPr id="4107" name="Text Box 11"/>
          <p:cNvSpPr txBox="1">
            <a:spLocks noChangeArrowheads="1"/>
          </p:cNvSpPr>
          <p:nvPr/>
        </p:nvSpPr>
        <p:spPr bwMode="auto">
          <a:xfrm>
            <a:off x="1516063" y="3306763"/>
            <a:ext cx="1274762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FID_SYSMENU</a:t>
            </a:r>
          </a:p>
        </p:txBody>
      </p:sp>
      <p:sp>
        <p:nvSpPr>
          <p:cNvPr id="4108" name="Text Box 12"/>
          <p:cNvSpPr txBox="1">
            <a:spLocks noChangeArrowheads="1"/>
          </p:cNvSpPr>
          <p:nvPr/>
        </p:nvSpPr>
        <p:spPr bwMode="auto">
          <a:xfrm>
            <a:off x="4975225" y="3306763"/>
            <a:ext cx="1276350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FID_TITLEBAR</a:t>
            </a:r>
          </a:p>
        </p:txBody>
      </p:sp>
      <p:sp>
        <p:nvSpPr>
          <p:cNvPr id="4109" name="Text Box 13"/>
          <p:cNvSpPr txBox="1">
            <a:spLocks noChangeArrowheads="1"/>
          </p:cNvSpPr>
          <p:nvPr/>
        </p:nvSpPr>
        <p:spPr bwMode="auto">
          <a:xfrm>
            <a:off x="6797675" y="3306763"/>
            <a:ext cx="1274763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FID_MINMAX</a:t>
            </a:r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8435975" y="3306763"/>
            <a:ext cx="1274763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200">
                <a:solidFill>
                  <a:srgbClr val="000000"/>
                </a:solidFill>
                <a:latin typeface="Helvetica" pitchFamily="34" charset="0"/>
              </a:rPr>
              <a:t>hwndClient</a:t>
            </a:r>
          </a:p>
        </p:txBody>
      </p:sp>
      <p:sp>
        <p:nvSpPr>
          <p:cNvPr id="4111" name="Line 15"/>
          <p:cNvSpPr>
            <a:spLocks noChangeShapeType="1"/>
          </p:cNvSpPr>
          <p:nvPr/>
        </p:nvSpPr>
        <p:spPr bwMode="auto">
          <a:xfrm>
            <a:off x="2063750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Line 16"/>
          <p:cNvSpPr>
            <a:spLocks noChangeShapeType="1"/>
          </p:cNvSpPr>
          <p:nvPr/>
        </p:nvSpPr>
        <p:spPr bwMode="auto">
          <a:xfrm>
            <a:off x="3702050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Line 17"/>
          <p:cNvSpPr>
            <a:spLocks noChangeShapeType="1"/>
          </p:cNvSpPr>
          <p:nvPr/>
        </p:nvSpPr>
        <p:spPr bwMode="auto">
          <a:xfrm>
            <a:off x="5522913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4" name="Line 18"/>
          <p:cNvSpPr>
            <a:spLocks noChangeShapeType="1"/>
          </p:cNvSpPr>
          <p:nvPr/>
        </p:nvSpPr>
        <p:spPr bwMode="auto">
          <a:xfrm>
            <a:off x="7343775" y="2943225"/>
            <a:ext cx="0" cy="363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4197350" y="1927225"/>
            <a:ext cx="2597150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>
                <a:solidFill>
                  <a:srgbClr val="000000"/>
                </a:solidFill>
                <a:latin typeface="Helvetica" pitchFamily="34" charset="0"/>
              </a:rPr>
              <a:t>HWND_DESKTOP</a:t>
            </a:r>
          </a:p>
        </p:txBody>
      </p:sp>
      <p:sp>
        <p:nvSpPr>
          <p:cNvPr id="4116" name="Text Box 20"/>
          <p:cNvSpPr txBox="1">
            <a:spLocks noChangeArrowheads="1"/>
          </p:cNvSpPr>
          <p:nvPr/>
        </p:nvSpPr>
        <p:spPr bwMode="auto">
          <a:xfrm>
            <a:off x="1508125" y="3902075"/>
            <a:ext cx="8229600" cy="3765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7000" indent="-12700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>
                <a:solidFill>
                  <a:srgbClr val="000000"/>
                </a:solidFill>
                <a:latin typeface="Helvetica" pitchFamily="34" charset="0"/>
              </a:rPr>
              <a:t>Windows notify their owners of significant events by sending WM_CONTROL messages.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>
                <a:solidFill>
                  <a:srgbClr val="000000"/>
                </a:solidFill>
                <a:latin typeface="Helvetica" pitchFamily="34" charset="0"/>
              </a:rPr>
              <a:t>A window need not have any owner.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>
                <a:solidFill>
                  <a:srgbClr val="000000"/>
                </a:solidFill>
                <a:latin typeface="Helvetica" pitchFamily="34" charset="0"/>
              </a:rPr>
              <a:t>Ownership is set by one of the parameters to the WinCreateWindow() call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>
                <a:solidFill>
                  <a:srgbClr val="000000"/>
                </a:solidFill>
                <a:latin typeface="Helvetica" pitchFamily="34" charset="0"/>
              </a:rPr>
              <a:t>or by WinSetOwner()</a:t>
            </a:r>
          </a:p>
        </p:txBody>
      </p:sp>
    </p:spTree>
    <p:extLst>
      <p:ext uri="{BB962C8B-B14F-4D97-AF65-F5344CB8AC3E}">
        <p14:creationId xmlns:p14="http://schemas.microsoft.com/office/powerpoint/2010/main" val="2035065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Frame's Children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37548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Sys Menu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WC_MENU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FID_SYSMENU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Title Bar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WC_TITLEBAR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	FID_TITLEBAR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MinMax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WC_MENU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FID_MINMAX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Menu Bar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WC_MENU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FID_MENU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Horz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Scroll Bar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WC_SCROLLBAR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FID_HORZSCROLL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Vert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Scroll Bar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WC_SCROLLBAR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FID_VERTSCROLL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Client Window Area	?			FID_CLIENT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The client window is not necessarily visible, but may simply coordinate some children which completely fill the client window area.</a:t>
            </a:r>
          </a:p>
        </p:txBody>
      </p:sp>
    </p:spTree>
    <p:extLst>
      <p:ext uri="{BB962C8B-B14F-4D97-AF65-F5344CB8AC3E}">
        <p14:creationId xmlns:p14="http://schemas.microsoft.com/office/powerpoint/2010/main" val="487653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Control Windows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PM provides many types of predefined control windows: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WC_SCROLLBAR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WC_STATIC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WC_ENTRYFIELD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WC_MLE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WC_LISTBOX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WC_COMBOBOX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WC_BUTTON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WC_SPINBUTTON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WC_VALUESET (OS/2 2.0)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WC_NOTEBOOK (OS/2 2.0)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WC_CONTAINER (OS/2 2.0)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WC_SLIDER (OS/2 2.0)</a:t>
            </a:r>
          </a:p>
        </p:txBody>
      </p:sp>
    </p:spTree>
    <p:extLst>
      <p:ext uri="{BB962C8B-B14F-4D97-AF65-F5344CB8AC3E}">
        <p14:creationId xmlns:p14="http://schemas.microsoft.com/office/powerpoint/2010/main" val="1629321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What's a Message?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0013" indent="-10001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/* QMSG structure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typedef struct _QMSG    /* qmsg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{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HWND    hwnd;	/* Target window handle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ULONG   msg;	/* WM_COMMAND, WM_CONTROL, etc */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MPARAM  mp1;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MPARAM  mp2;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ULONG   time;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POINTL  ptl;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   ULONG   reserved;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} QMSG;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 typedef QMSG *PQMSG;</a:t>
            </a:r>
          </a:p>
        </p:txBody>
      </p:sp>
    </p:spTree>
    <p:extLst>
      <p:ext uri="{BB962C8B-B14F-4D97-AF65-F5344CB8AC3E}">
        <p14:creationId xmlns:p14="http://schemas.microsoft.com/office/powerpoint/2010/main" val="6246178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Packers and Crackers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366838" y="1920875"/>
            <a:ext cx="3759200" cy="5287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b="1">
                <a:solidFill>
                  <a:srgbClr val="000000"/>
                </a:solidFill>
                <a:latin typeface="Helvetica" pitchFamily="34" charset="0"/>
              </a:rPr>
              <a:t>Packers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MPFROM2SHORT(s1, s2)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MPFROMCHAR(ch)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MPFROMHWND(hwnd)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MPFROMLONG(l)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MPFROMP(p)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MPFROMSH2CH(s, uch1, uch2)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MPFROMSHORT(s)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MRFROM2SHORT(s1, s2)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MRFROMLONG(l)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MRFROMP(p)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MRFROMSHORT(s)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5578475" y="1920875"/>
            <a:ext cx="3759200" cy="5756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b="1">
                <a:solidFill>
                  <a:srgbClr val="000000"/>
                </a:solidFill>
                <a:latin typeface="Helvetica" pitchFamily="34" charset="0"/>
              </a:rPr>
              <a:t>Crackers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SHORT1FROMMP(mp)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SHORT2FROMMP(mp)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CHAR1FROMMP(mp)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CHAR2FROMMP(mp)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CHAR3FROMMP(mp)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CHAR4FROMMP(mp)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HWNDFROMMP(mp)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LONGFROMMP(mp)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PVOIDFROMMP(mp)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PVOIDFROMMR(mr)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LONGFROMMR(mr)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SHORT1FROMMR(mr)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SHORT2FROMMR(mr)</a:t>
            </a:r>
          </a:p>
        </p:txBody>
      </p:sp>
    </p:spTree>
    <p:extLst>
      <p:ext uri="{BB962C8B-B14F-4D97-AF65-F5344CB8AC3E}">
        <p14:creationId xmlns:p14="http://schemas.microsoft.com/office/powerpoint/2010/main" val="2065360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Notes on Messages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WinSendMsg() when you want guaranteed receipt and a returned value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the recipient of WinSendMsg() hangs, you hang too.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WinSendMsg() is effectively an indirect function call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WinPostMsg() when you can wait on processing of the message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WinPostMsg() to post a WM_QUIT message to yourself to end your thread or process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Posting or sending one message may cause a chain reaction of many message movements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 careful not to Post someone a pointer to data and then free the memory before thay can refer to it. </a:t>
            </a:r>
          </a:p>
        </p:txBody>
      </p:sp>
    </p:spTree>
    <p:extLst>
      <p:ext uri="{BB962C8B-B14F-4D97-AF65-F5344CB8AC3E}">
        <p14:creationId xmlns:p14="http://schemas.microsoft.com/office/powerpoint/2010/main" val="2915907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Messages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Messages are classed by a prefix: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		Window message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SBM_		Scroll-bar message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BM_		Button message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EM_		Entry-field message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messages are used to 'program' child windows - set text, position, size, etc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Some messages (WM_COMMAND,  WM_HSCROLL, WM_CONTROL with notification code) are sent by control windows to notify owner windows of events</a:t>
            </a:r>
          </a:p>
        </p:txBody>
      </p:sp>
    </p:spTree>
    <p:extLst>
      <p:ext uri="{BB962C8B-B14F-4D97-AF65-F5344CB8AC3E}">
        <p14:creationId xmlns:p14="http://schemas.microsoft.com/office/powerpoint/2010/main" val="893934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Useful Messages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WM_CREATE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to a window when it is being created. Used to perform initialisation, creation of child windows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pCtlData = (PVOID) PVOIDFROMMP(mp1)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pcrst = (PCREATESTRUCT) PVOIDFROMMP(mp2)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WM_INITDLG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to a dialog window when it is being created. Analogous to WM_CREATE.</a:t>
            </a:r>
          </a:p>
        </p:txBody>
      </p:sp>
    </p:spTree>
    <p:extLst>
      <p:ext uri="{BB962C8B-B14F-4D97-AF65-F5344CB8AC3E}">
        <p14:creationId xmlns:p14="http://schemas.microsoft.com/office/powerpoint/2010/main" val="1224296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More Useful Messages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4895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WM_PAINT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when a window is to be repainted. Does not use any parameters. An application should return zero if it processes this message.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WM_COMMAND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to a window when it has a command to process or when a keystroke has been translated into a comman by an accelerator table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usCmd = (USHORT) SHORT1FROMMP(mp1)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fsSource = (USHORT) SHORT1FROMMP(mp2)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CMDSRC_ACCELERATOR, CMDSRC_MENU, CMDSRC_PUSHBUTTON, CMDSRC_OTHER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fPointer = (BOOL) SHORT2FROMMP(mp2)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True for mouse operation, false for keyboard</a:t>
            </a:r>
          </a:p>
        </p:txBody>
      </p:sp>
    </p:spTree>
    <p:extLst>
      <p:ext uri="{BB962C8B-B14F-4D97-AF65-F5344CB8AC3E}">
        <p14:creationId xmlns:p14="http://schemas.microsoft.com/office/powerpoint/2010/main" val="3299661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055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Day 3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1 – Threads, IPC and File I/O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2 – Lab Exercise 6 - Threads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3 - Workshop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</a:t>
            </a:r>
            <a:r>
              <a:rPr lang="en-US" sz="18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 % EA’s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Lab Exercise 8 – Directory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Listing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Window Words,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Dialogs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9 – Multiple Windows and Instance Data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Lab Exercise 9 continues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Standard Dialogs and INI files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5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Graphics Programming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Interfase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2 - Workshop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SOM and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WPS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It’s Friday…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8080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More Useful Messages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WM_CLOSE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as a signal that the window or its application should terminate. If passed to the WinDefWindowProc function, it in turn posts a WM_QUIT message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Consider using this to ask the user if he wants to save changes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WM_QUIT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When read by the WinGetMsg function call, causes it to return FALSE and exit the event loop</a:t>
            </a:r>
          </a:p>
        </p:txBody>
      </p:sp>
    </p:spTree>
    <p:extLst>
      <p:ext uri="{BB962C8B-B14F-4D97-AF65-F5344CB8AC3E}">
        <p14:creationId xmlns:p14="http://schemas.microsoft.com/office/powerpoint/2010/main" val="1317646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More Useful Messages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WM_CONTROL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Sent when a control window wishes to report an event to its owner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id = (USHORT) SHORT1FROMMP(mp1)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Identifies the control window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usNotifyCode = (USHORT) SHORT2FROMMP(mp1)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LN_ENTER, LN_SELECT, EN_CHANGE, EN_SETFOCUS, etc.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usData = (ULONG) LONGFROMMP(mp2)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Control- and event-specific data</a:t>
            </a:r>
          </a:p>
        </p:txBody>
      </p:sp>
    </p:spTree>
    <p:extLst>
      <p:ext uri="{BB962C8B-B14F-4D97-AF65-F5344CB8AC3E}">
        <p14:creationId xmlns:p14="http://schemas.microsoft.com/office/powerpoint/2010/main" val="1862852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Menus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153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 not consist of procedural code in the application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trees of windows, of class WC_MENU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not usually created by WinCreateWindow, but are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Loaded from the application .EXE or .DLL file resources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When processing WinCreateStdWindow()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created by the Resource Compiler</a:t>
            </a:r>
          </a:p>
        </p:txBody>
      </p:sp>
    </p:spTree>
    <p:extLst>
      <p:ext uri="{BB962C8B-B14F-4D97-AF65-F5344CB8AC3E}">
        <p14:creationId xmlns:p14="http://schemas.microsoft.com/office/powerpoint/2010/main" val="2307780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 Typical Short Menu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363663" y="1920875"/>
            <a:ext cx="7969250" cy="526297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MENU ID_RESOURCE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BEGIN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SUBMENU "~File", IDM_FILE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BEGIN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"~New", IDM_NEWFILE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"~Open.. .", IDM_OPENFILE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SEPARATOR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"~Save", IDM_SAVE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END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SUBMENU "~Edit", IDM_EDIT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BEGIN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"~Undo\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tAlt+Backspace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", IDM_UNDO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MENUITEM "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Cu~t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\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tShift+Del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", IDM_CUT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END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END</a:t>
            </a:r>
          </a:p>
        </p:txBody>
      </p:sp>
    </p:spTree>
    <p:extLst>
      <p:ext uri="{BB962C8B-B14F-4D97-AF65-F5344CB8AC3E}">
        <p14:creationId xmlns:p14="http://schemas.microsoft.com/office/powerpoint/2010/main" val="3678719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2343150" y="1217613"/>
            <a:ext cx="7031038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Model-View-Controller Approach</a:t>
            </a:r>
          </a:p>
        </p:txBody>
      </p:sp>
      <p:sp>
        <p:nvSpPr>
          <p:cNvPr id="17411" name="AutoShape 3"/>
          <p:cNvSpPr>
            <a:spLocks noChangeArrowheads="1"/>
          </p:cNvSpPr>
          <p:nvPr/>
        </p:nvSpPr>
        <p:spPr bwMode="auto">
          <a:xfrm>
            <a:off x="8291512" y="5314950"/>
            <a:ext cx="1257300" cy="214313"/>
          </a:xfrm>
          <a:prstGeom prst="roundRect">
            <a:avLst>
              <a:gd name="adj" fmla="val 16667"/>
            </a:avLst>
          </a:prstGeom>
          <a:solidFill>
            <a:srgbClr val="5A5A5A"/>
          </a:soli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2" name="AutoShape 4"/>
          <p:cNvSpPr>
            <a:spLocks noChangeArrowheads="1"/>
          </p:cNvSpPr>
          <p:nvPr/>
        </p:nvSpPr>
        <p:spPr bwMode="auto">
          <a:xfrm>
            <a:off x="7634287" y="3197225"/>
            <a:ext cx="2263775" cy="2130425"/>
          </a:xfrm>
          <a:prstGeom prst="roundRect">
            <a:avLst>
              <a:gd name="adj" fmla="val 16667"/>
            </a:avLst>
          </a:prstGeom>
          <a:solidFill>
            <a:srgbClr val="DCDCDC"/>
          </a:solidFill>
          <a:ln w="12700">
            <a:solidFill>
              <a:srgbClr val="DCDCD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3" name="Rectangle 5"/>
          <p:cNvSpPr>
            <a:spLocks noChangeArrowheads="1"/>
          </p:cNvSpPr>
          <p:nvPr/>
        </p:nvSpPr>
        <p:spPr bwMode="auto">
          <a:xfrm flipH="1">
            <a:off x="9374189" y="5143501"/>
            <a:ext cx="219074" cy="69850"/>
          </a:xfrm>
          <a:prstGeom prst="rect">
            <a:avLst/>
          </a:prstGeom>
          <a:solidFill>
            <a:srgbClr val="323232"/>
          </a:solidFill>
          <a:ln w="12700">
            <a:solidFill>
              <a:srgbClr val="32323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4" name="AutoShape 6"/>
          <p:cNvSpPr>
            <a:spLocks noChangeArrowheads="1"/>
          </p:cNvSpPr>
          <p:nvPr/>
        </p:nvSpPr>
        <p:spPr bwMode="auto">
          <a:xfrm>
            <a:off x="7735887" y="3395663"/>
            <a:ext cx="2085975" cy="1633537"/>
          </a:xfrm>
          <a:prstGeom prst="roundRect">
            <a:avLst>
              <a:gd name="adj" fmla="val 16667"/>
            </a:avLst>
          </a:prstGeom>
          <a:solidFill>
            <a:srgbClr val="808080"/>
          </a:solidFill>
          <a:ln w="127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5" name="AutoShape 7"/>
          <p:cNvSpPr>
            <a:spLocks noChangeArrowheads="1"/>
          </p:cNvSpPr>
          <p:nvPr/>
        </p:nvSpPr>
        <p:spPr bwMode="auto">
          <a:xfrm>
            <a:off x="7840662" y="3475038"/>
            <a:ext cx="1938338" cy="1473200"/>
          </a:xfrm>
          <a:prstGeom prst="roundRect">
            <a:avLst>
              <a:gd name="adj" fmla="val 16667"/>
            </a:avLst>
          </a:pr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6" name="Rectangle 8"/>
          <p:cNvSpPr>
            <a:spLocks noChangeArrowheads="1"/>
          </p:cNvSpPr>
          <p:nvPr/>
        </p:nvSpPr>
        <p:spPr bwMode="auto">
          <a:xfrm>
            <a:off x="7989887" y="5435600"/>
            <a:ext cx="1868488" cy="163513"/>
          </a:xfrm>
          <a:prstGeom prst="rect">
            <a:avLst/>
          </a:prstGeom>
          <a:solidFill>
            <a:srgbClr val="C0C0C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7" name="Rectangle 9"/>
          <p:cNvSpPr>
            <a:spLocks noChangeArrowheads="1"/>
          </p:cNvSpPr>
          <p:nvPr/>
        </p:nvSpPr>
        <p:spPr bwMode="auto">
          <a:xfrm>
            <a:off x="7991475" y="5581650"/>
            <a:ext cx="1862137" cy="39688"/>
          </a:xfrm>
          <a:prstGeom prst="rect">
            <a:avLst/>
          </a:prstGeom>
          <a:solidFill>
            <a:srgbClr val="808080"/>
          </a:solidFill>
          <a:ln w="12700">
            <a:solidFill>
              <a:srgbClr val="80808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8" name="Freeform 10"/>
          <p:cNvSpPr>
            <a:spLocks noChangeArrowheads="1"/>
          </p:cNvSpPr>
          <p:nvPr/>
        </p:nvSpPr>
        <p:spPr bwMode="auto">
          <a:xfrm>
            <a:off x="7980362" y="3779838"/>
            <a:ext cx="1722438" cy="795337"/>
          </a:xfrm>
          <a:custGeom>
            <a:avLst/>
            <a:gdLst>
              <a:gd name="T0" fmla="*/ 1085 w 1085"/>
              <a:gd name="T1" fmla="*/ 0 h 501"/>
              <a:gd name="T2" fmla="*/ 1085 w 1085"/>
              <a:gd name="T3" fmla="*/ 501 h 501"/>
              <a:gd name="T4" fmla="*/ 0 w 1085"/>
              <a:gd name="T5" fmla="*/ 501 h 501"/>
              <a:gd name="T6" fmla="*/ 0 w 1085"/>
              <a:gd name="T7" fmla="*/ 0 h 501"/>
              <a:gd name="T8" fmla="*/ 0 w 1085"/>
              <a:gd name="T9" fmla="*/ 0 h 501"/>
              <a:gd name="T10" fmla="*/ 1085 w 1085"/>
              <a:gd name="T11" fmla="*/ 0 h 501"/>
              <a:gd name="T12" fmla="*/ 0 w 1085"/>
              <a:gd name="T13" fmla="*/ 0 h 501"/>
              <a:gd name="T14" fmla="*/ 1085 w 1085"/>
              <a:gd name="T15" fmla="*/ 0 h 501"/>
              <a:gd name="T16" fmla="*/ 0 w 1085"/>
              <a:gd name="T17" fmla="*/ 0 h 501"/>
              <a:gd name="T18" fmla="*/ 1085 w 1085"/>
              <a:gd name="T19" fmla="*/ 0 h 501"/>
              <a:gd name="T20" fmla="*/ 0 w 1085"/>
              <a:gd name="T21" fmla="*/ 0 h 501"/>
              <a:gd name="T22" fmla="*/ 1085 w 1085"/>
              <a:gd name="T23" fmla="*/ 0 h 501"/>
              <a:gd name="T24" fmla="*/ 0 w 1085"/>
              <a:gd name="T25" fmla="*/ 0 h 501"/>
              <a:gd name="T26" fmla="*/ 1085 w 1085"/>
              <a:gd name="T27" fmla="*/ 0 h 501"/>
              <a:gd name="T28" fmla="*/ 0 w 1085"/>
              <a:gd name="T29" fmla="*/ 0 h 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85" h="501">
                <a:moveTo>
                  <a:pt x="1085" y="0"/>
                </a:moveTo>
                <a:lnTo>
                  <a:pt x="1085" y="501"/>
                </a:lnTo>
                <a:lnTo>
                  <a:pt x="0" y="501"/>
                </a:lnTo>
                <a:lnTo>
                  <a:pt x="0" y="0"/>
                </a:lnTo>
                <a:lnTo>
                  <a:pt x="0" y="0"/>
                </a:lnTo>
                <a:lnTo>
                  <a:pt x="1085" y="0"/>
                </a:lnTo>
                <a:lnTo>
                  <a:pt x="0" y="0"/>
                </a:lnTo>
                <a:lnTo>
                  <a:pt x="1085" y="0"/>
                </a:lnTo>
                <a:lnTo>
                  <a:pt x="0" y="0"/>
                </a:lnTo>
                <a:lnTo>
                  <a:pt x="1085" y="0"/>
                </a:lnTo>
                <a:lnTo>
                  <a:pt x="0" y="0"/>
                </a:lnTo>
                <a:lnTo>
                  <a:pt x="1085" y="0"/>
                </a:lnTo>
                <a:lnTo>
                  <a:pt x="0" y="0"/>
                </a:lnTo>
                <a:lnTo>
                  <a:pt x="1085" y="0"/>
                </a:lnTo>
                <a:lnTo>
                  <a:pt x="0" y="0"/>
                </a:lnTo>
                <a:close/>
              </a:path>
            </a:pathLst>
          </a:custGeom>
          <a:noFill/>
          <a:ln w="254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9" name="Freeform 11"/>
          <p:cNvSpPr>
            <a:spLocks noChangeArrowheads="1"/>
          </p:cNvSpPr>
          <p:nvPr/>
        </p:nvSpPr>
        <p:spPr bwMode="auto">
          <a:xfrm>
            <a:off x="7993062" y="3794125"/>
            <a:ext cx="1698625" cy="768350"/>
          </a:xfrm>
          <a:custGeom>
            <a:avLst/>
            <a:gdLst>
              <a:gd name="T0" fmla="*/ 1070 w 1070"/>
              <a:gd name="T1" fmla="*/ 0 h 484"/>
              <a:gd name="T2" fmla="*/ 1070 w 1070"/>
              <a:gd name="T3" fmla="*/ 484 h 484"/>
              <a:gd name="T4" fmla="*/ 0 w 1070"/>
              <a:gd name="T5" fmla="*/ 484 h 484"/>
              <a:gd name="T6" fmla="*/ 0 w 1070"/>
              <a:gd name="T7" fmla="*/ 0 h 484"/>
              <a:gd name="T8" fmla="*/ 0 w 1070"/>
              <a:gd name="T9" fmla="*/ 0 h 484"/>
              <a:gd name="T10" fmla="*/ 1070 w 1070"/>
              <a:gd name="T11" fmla="*/ 0 h 484"/>
              <a:gd name="T12" fmla="*/ 0 w 1070"/>
              <a:gd name="T13" fmla="*/ 0 h 484"/>
              <a:gd name="T14" fmla="*/ 1070 w 1070"/>
              <a:gd name="T15" fmla="*/ 0 h 484"/>
              <a:gd name="T16" fmla="*/ 0 w 1070"/>
              <a:gd name="T17" fmla="*/ 0 h 484"/>
              <a:gd name="T18" fmla="*/ 1070 w 1070"/>
              <a:gd name="T19" fmla="*/ 0 h 484"/>
              <a:gd name="T20" fmla="*/ 0 w 1070"/>
              <a:gd name="T21" fmla="*/ 0 h 484"/>
              <a:gd name="T22" fmla="*/ 1070 w 1070"/>
              <a:gd name="T23" fmla="*/ 0 h 484"/>
              <a:gd name="T24" fmla="*/ 0 w 1070"/>
              <a:gd name="T25" fmla="*/ 0 h 484"/>
              <a:gd name="T26" fmla="*/ 1070 w 1070"/>
              <a:gd name="T27" fmla="*/ 0 h 484"/>
              <a:gd name="T28" fmla="*/ 0 w 1070"/>
              <a:gd name="T29" fmla="*/ 0 h 484"/>
              <a:gd name="T30" fmla="*/ 1070 w 1070"/>
              <a:gd name="T31" fmla="*/ 0 h 484"/>
              <a:gd name="T32" fmla="*/ 0 w 1070"/>
              <a:gd name="T33" fmla="*/ 0 h 4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070" h="484">
                <a:moveTo>
                  <a:pt x="1070" y="0"/>
                </a:moveTo>
                <a:lnTo>
                  <a:pt x="1070" y="484"/>
                </a:lnTo>
                <a:lnTo>
                  <a:pt x="0" y="484"/>
                </a:lnTo>
                <a:lnTo>
                  <a:pt x="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lnTo>
                  <a:pt x="1070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254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0" name="Freeform 12"/>
          <p:cNvSpPr>
            <a:spLocks noChangeArrowheads="1"/>
          </p:cNvSpPr>
          <p:nvPr/>
        </p:nvSpPr>
        <p:spPr bwMode="auto">
          <a:xfrm>
            <a:off x="7993062" y="3794125"/>
            <a:ext cx="82550" cy="65088"/>
          </a:xfrm>
          <a:custGeom>
            <a:avLst/>
            <a:gdLst>
              <a:gd name="T0" fmla="*/ 52 w 52"/>
              <a:gd name="T1" fmla="*/ 0 h 41"/>
              <a:gd name="T2" fmla="*/ 52 w 52"/>
              <a:gd name="T3" fmla="*/ 41 h 41"/>
              <a:gd name="T4" fmla="*/ 0 w 52"/>
              <a:gd name="T5" fmla="*/ 41 h 41"/>
              <a:gd name="T6" fmla="*/ 0 w 52"/>
              <a:gd name="T7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" h="41">
                <a:moveTo>
                  <a:pt x="52" y="0"/>
                </a:moveTo>
                <a:lnTo>
                  <a:pt x="52" y="41"/>
                </a:lnTo>
                <a:lnTo>
                  <a:pt x="0" y="41"/>
                </a:lnTo>
                <a:lnTo>
                  <a:pt x="0" y="0"/>
                </a:lnTo>
                <a:close/>
              </a:path>
            </a:pathLst>
          </a:custGeom>
          <a:solidFill>
            <a:srgbClr val="808080"/>
          </a:solidFill>
          <a:ln w="254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1" name="Freeform 13"/>
          <p:cNvSpPr>
            <a:spLocks noChangeArrowheads="1"/>
          </p:cNvSpPr>
          <p:nvPr/>
        </p:nvSpPr>
        <p:spPr bwMode="auto">
          <a:xfrm>
            <a:off x="9528175" y="3794125"/>
            <a:ext cx="82550" cy="65088"/>
          </a:xfrm>
          <a:custGeom>
            <a:avLst/>
            <a:gdLst>
              <a:gd name="T0" fmla="*/ 52 w 52"/>
              <a:gd name="T1" fmla="*/ 0 h 41"/>
              <a:gd name="T2" fmla="*/ 52 w 52"/>
              <a:gd name="T3" fmla="*/ 41 h 41"/>
              <a:gd name="T4" fmla="*/ 0 w 52"/>
              <a:gd name="T5" fmla="*/ 41 h 41"/>
              <a:gd name="T6" fmla="*/ 0 w 52"/>
              <a:gd name="T7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" h="41">
                <a:moveTo>
                  <a:pt x="52" y="0"/>
                </a:moveTo>
                <a:lnTo>
                  <a:pt x="52" y="41"/>
                </a:lnTo>
                <a:lnTo>
                  <a:pt x="0" y="41"/>
                </a:lnTo>
                <a:lnTo>
                  <a:pt x="0" y="0"/>
                </a:lnTo>
                <a:close/>
              </a:path>
            </a:pathLst>
          </a:custGeom>
          <a:solidFill>
            <a:srgbClr val="808080"/>
          </a:solidFill>
          <a:ln w="254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2" name="Freeform 14"/>
          <p:cNvSpPr>
            <a:spLocks noChangeArrowheads="1"/>
          </p:cNvSpPr>
          <p:nvPr/>
        </p:nvSpPr>
        <p:spPr bwMode="auto">
          <a:xfrm>
            <a:off x="9610725" y="3794125"/>
            <a:ext cx="80962" cy="65088"/>
          </a:xfrm>
          <a:custGeom>
            <a:avLst/>
            <a:gdLst>
              <a:gd name="T0" fmla="*/ 51 w 51"/>
              <a:gd name="T1" fmla="*/ 0 h 41"/>
              <a:gd name="T2" fmla="*/ 51 w 51"/>
              <a:gd name="T3" fmla="*/ 41 h 41"/>
              <a:gd name="T4" fmla="*/ 0 w 51"/>
              <a:gd name="T5" fmla="*/ 41 h 41"/>
              <a:gd name="T6" fmla="*/ 0 w 51"/>
              <a:gd name="T7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1" h="41">
                <a:moveTo>
                  <a:pt x="51" y="0"/>
                </a:moveTo>
                <a:lnTo>
                  <a:pt x="51" y="41"/>
                </a:lnTo>
                <a:lnTo>
                  <a:pt x="0" y="41"/>
                </a:lnTo>
                <a:lnTo>
                  <a:pt x="0" y="0"/>
                </a:lnTo>
                <a:close/>
              </a:path>
            </a:pathLst>
          </a:custGeom>
          <a:solidFill>
            <a:srgbClr val="808080"/>
          </a:solidFill>
          <a:ln w="254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3" name="Freeform 15"/>
          <p:cNvSpPr>
            <a:spLocks noChangeArrowheads="1"/>
          </p:cNvSpPr>
          <p:nvPr/>
        </p:nvSpPr>
        <p:spPr bwMode="auto">
          <a:xfrm>
            <a:off x="8078787" y="3794125"/>
            <a:ext cx="1452563" cy="65088"/>
          </a:xfrm>
          <a:custGeom>
            <a:avLst/>
            <a:gdLst>
              <a:gd name="T0" fmla="*/ 915 w 915"/>
              <a:gd name="T1" fmla="*/ 0 h 41"/>
              <a:gd name="T2" fmla="*/ 915 w 915"/>
              <a:gd name="T3" fmla="*/ 41 h 41"/>
              <a:gd name="T4" fmla="*/ 0 w 915"/>
              <a:gd name="T5" fmla="*/ 41 h 41"/>
              <a:gd name="T6" fmla="*/ 0 w 915"/>
              <a:gd name="T7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15" h="41">
                <a:moveTo>
                  <a:pt x="915" y="0"/>
                </a:moveTo>
                <a:lnTo>
                  <a:pt x="915" y="41"/>
                </a:lnTo>
                <a:lnTo>
                  <a:pt x="0" y="41"/>
                </a:lnTo>
                <a:lnTo>
                  <a:pt x="0" y="0"/>
                </a:lnTo>
                <a:close/>
              </a:path>
            </a:pathLst>
          </a:custGeom>
          <a:solidFill>
            <a:srgbClr val="808080"/>
          </a:solidFill>
          <a:ln w="254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4" name="Freeform 16"/>
          <p:cNvSpPr>
            <a:spLocks noChangeArrowheads="1"/>
          </p:cNvSpPr>
          <p:nvPr/>
        </p:nvSpPr>
        <p:spPr bwMode="auto">
          <a:xfrm>
            <a:off x="7994650" y="3856038"/>
            <a:ext cx="1700212" cy="65087"/>
          </a:xfrm>
          <a:custGeom>
            <a:avLst/>
            <a:gdLst>
              <a:gd name="T0" fmla="*/ 1071 w 1071"/>
              <a:gd name="T1" fmla="*/ 0 h 41"/>
              <a:gd name="T2" fmla="*/ 1071 w 1071"/>
              <a:gd name="T3" fmla="*/ 41 h 41"/>
              <a:gd name="T4" fmla="*/ 0 w 1071"/>
              <a:gd name="T5" fmla="*/ 41 h 41"/>
              <a:gd name="T6" fmla="*/ 0 w 1071"/>
              <a:gd name="T7" fmla="*/ 0 h 41"/>
              <a:gd name="T8" fmla="*/ 0 w 1071"/>
              <a:gd name="T9" fmla="*/ 0 h 41"/>
              <a:gd name="T10" fmla="*/ 1071 w 1071"/>
              <a:gd name="T11" fmla="*/ 0 h 41"/>
              <a:gd name="T12" fmla="*/ 0 w 1071"/>
              <a:gd name="T13" fmla="*/ 0 h 41"/>
              <a:gd name="T14" fmla="*/ 1071 w 1071"/>
              <a:gd name="T15" fmla="*/ 0 h 41"/>
              <a:gd name="T16" fmla="*/ 0 w 1071"/>
              <a:gd name="T17" fmla="*/ 0 h 41"/>
              <a:gd name="T18" fmla="*/ 1071 w 1071"/>
              <a:gd name="T19" fmla="*/ 0 h 41"/>
              <a:gd name="T20" fmla="*/ 0 w 1071"/>
              <a:gd name="T21" fmla="*/ 0 h 41"/>
              <a:gd name="T22" fmla="*/ 1071 w 1071"/>
              <a:gd name="T23" fmla="*/ 0 h 41"/>
              <a:gd name="T24" fmla="*/ 0 w 1071"/>
              <a:gd name="T25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71" h="41">
                <a:moveTo>
                  <a:pt x="1071" y="0"/>
                </a:moveTo>
                <a:lnTo>
                  <a:pt x="1071" y="41"/>
                </a:lnTo>
                <a:lnTo>
                  <a:pt x="0" y="41"/>
                </a:lnTo>
                <a:lnTo>
                  <a:pt x="0" y="0"/>
                </a:lnTo>
                <a:lnTo>
                  <a:pt x="0" y="0"/>
                </a:lnTo>
                <a:lnTo>
                  <a:pt x="1071" y="0"/>
                </a:lnTo>
                <a:lnTo>
                  <a:pt x="0" y="0"/>
                </a:lnTo>
                <a:lnTo>
                  <a:pt x="1071" y="0"/>
                </a:lnTo>
                <a:lnTo>
                  <a:pt x="0" y="0"/>
                </a:lnTo>
                <a:lnTo>
                  <a:pt x="1071" y="0"/>
                </a:lnTo>
                <a:lnTo>
                  <a:pt x="0" y="0"/>
                </a:lnTo>
                <a:lnTo>
                  <a:pt x="1071" y="0"/>
                </a:lnTo>
                <a:lnTo>
                  <a:pt x="0" y="0"/>
                </a:lnTo>
                <a:close/>
              </a:path>
            </a:pathLst>
          </a:custGeom>
          <a:noFill/>
          <a:ln w="254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5" name="Line 17"/>
          <p:cNvSpPr>
            <a:spLocks noChangeShapeType="1"/>
          </p:cNvSpPr>
          <p:nvPr/>
        </p:nvSpPr>
        <p:spPr bwMode="auto">
          <a:xfrm>
            <a:off x="8167687" y="4040188"/>
            <a:ext cx="835025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6" name="Line 18"/>
          <p:cNvSpPr>
            <a:spLocks noChangeShapeType="1"/>
          </p:cNvSpPr>
          <p:nvPr/>
        </p:nvSpPr>
        <p:spPr bwMode="auto">
          <a:xfrm>
            <a:off x="8188325" y="4140200"/>
            <a:ext cx="625475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7" name="Line 19"/>
          <p:cNvSpPr>
            <a:spLocks noChangeShapeType="1"/>
          </p:cNvSpPr>
          <p:nvPr/>
        </p:nvSpPr>
        <p:spPr bwMode="auto">
          <a:xfrm>
            <a:off x="8175625" y="4249738"/>
            <a:ext cx="835025" cy="0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8" name="Rectangle 20"/>
          <p:cNvSpPr>
            <a:spLocks noChangeArrowheads="1"/>
          </p:cNvSpPr>
          <p:nvPr/>
        </p:nvSpPr>
        <p:spPr bwMode="auto">
          <a:xfrm>
            <a:off x="3892550" y="3222625"/>
            <a:ext cx="1546225" cy="3397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9" name="Rectangle 21"/>
          <p:cNvSpPr>
            <a:spLocks noChangeArrowheads="1"/>
          </p:cNvSpPr>
          <p:nvPr/>
        </p:nvSpPr>
        <p:spPr bwMode="auto">
          <a:xfrm>
            <a:off x="3892550" y="3573463"/>
            <a:ext cx="1544638" cy="3397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0" name="Rectangle 22"/>
          <p:cNvSpPr>
            <a:spLocks noChangeArrowheads="1"/>
          </p:cNvSpPr>
          <p:nvPr/>
        </p:nvSpPr>
        <p:spPr bwMode="auto">
          <a:xfrm>
            <a:off x="3890963" y="3922713"/>
            <a:ext cx="1546225" cy="3397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1" name="Rectangle 23"/>
          <p:cNvSpPr>
            <a:spLocks noChangeArrowheads="1"/>
          </p:cNvSpPr>
          <p:nvPr/>
        </p:nvSpPr>
        <p:spPr bwMode="auto">
          <a:xfrm>
            <a:off x="3890963" y="4273550"/>
            <a:ext cx="1544637" cy="338138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2" name="Rectangle 24"/>
          <p:cNvSpPr>
            <a:spLocks noChangeArrowheads="1"/>
          </p:cNvSpPr>
          <p:nvPr/>
        </p:nvSpPr>
        <p:spPr bwMode="auto">
          <a:xfrm>
            <a:off x="3889375" y="4622800"/>
            <a:ext cx="1544638" cy="3397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3" name="Rectangle 25"/>
          <p:cNvSpPr>
            <a:spLocks noChangeArrowheads="1"/>
          </p:cNvSpPr>
          <p:nvPr/>
        </p:nvSpPr>
        <p:spPr bwMode="auto">
          <a:xfrm>
            <a:off x="3887788" y="4973638"/>
            <a:ext cx="1546225" cy="338137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4" name="Rectangle 26"/>
          <p:cNvSpPr>
            <a:spLocks noChangeArrowheads="1"/>
          </p:cNvSpPr>
          <p:nvPr/>
        </p:nvSpPr>
        <p:spPr bwMode="auto">
          <a:xfrm>
            <a:off x="3887788" y="5322888"/>
            <a:ext cx="1544637" cy="339725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5" name="Text Box 27"/>
          <p:cNvSpPr txBox="1">
            <a:spLocks noChangeArrowheads="1"/>
          </p:cNvSpPr>
          <p:nvPr/>
        </p:nvSpPr>
        <p:spPr bwMode="auto">
          <a:xfrm>
            <a:off x="3723011" y="5707063"/>
            <a:ext cx="1777677" cy="11695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1900" dirty="0">
                <a:solidFill>
                  <a:srgbClr val="000000"/>
                </a:solidFill>
                <a:latin typeface="Helvetica" pitchFamily="34" charset="0"/>
              </a:rPr>
              <a:t>Internal</a:t>
            </a:r>
          </a:p>
          <a:p>
            <a:pPr algn="ctr"/>
            <a:r>
              <a:rPr lang="en-US" sz="1900" dirty="0">
                <a:solidFill>
                  <a:srgbClr val="000000"/>
                </a:solidFill>
                <a:latin typeface="Helvetica" pitchFamily="34" charset="0"/>
              </a:rPr>
              <a:t>Representation</a:t>
            </a:r>
          </a:p>
          <a:p>
            <a:pPr algn="ctr"/>
            <a:r>
              <a:rPr lang="en-US" sz="1900" dirty="0">
                <a:solidFill>
                  <a:srgbClr val="000000"/>
                </a:solidFill>
                <a:latin typeface="Helvetica" pitchFamily="34" charset="0"/>
              </a:rPr>
              <a:t>of Business</a:t>
            </a:r>
          </a:p>
          <a:p>
            <a:pPr algn="ctr"/>
            <a:r>
              <a:rPr lang="en-US" sz="1900" dirty="0">
                <a:solidFill>
                  <a:srgbClr val="000000"/>
                </a:solidFill>
                <a:latin typeface="Helvetica" pitchFamily="34" charset="0"/>
              </a:rPr>
              <a:t>Data</a:t>
            </a:r>
          </a:p>
        </p:txBody>
      </p:sp>
      <p:sp>
        <p:nvSpPr>
          <p:cNvPr id="17437" name="Text Box 29"/>
          <p:cNvSpPr txBox="1">
            <a:spLocks noChangeArrowheads="1"/>
          </p:cNvSpPr>
          <p:nvPr/>
        </p:nvSpPr>
        <p:spPr bwMode="auto">
          <a:xfrm>
            <a:off x="5638800" y="2193925"/>
            <a:ext cx="1622425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WM_PAINT</a:t>
            </a:r>
          </a:p>
        </p:txBody>
      </p:sp>
      <p:sp>
        <p:nvSpPr>
          <p:cNvPr id="17438" name="Text Box 30"/>
          <p:cNvSpPr txBox="1">
            <a:spLocks noChangeArrowheads="1"/>
          </p:cNvSpPr>
          <p:nvPr/>
        </p:nvSpPr>
        <p:spPr bwMode="auto">
          <a:xfrm>
            <a:off x="5614988" y="3398838"/>
            <a:ext cx="2109787" cy="1814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WinBeginPaint()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WinDrawText();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GpiCharString()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.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etc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.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WinEndPaint()</a:t>
            </a:r>
          </a:p>
        </p:txBody>
      </p:sp>
      <p:sp>
        <p:nvSpPr>
          <p:cNvPr id="17439" name="Line 31"/>
          <p:cNvSpPr>
            <a:spLocks noChangeShapeType="1"/>
          </p:cNvSpPr>
          <p:nvPr/>
        </p:nvSpPr>
        <p:spPr bwMode="auto">
          <a:xfrm>
            <a:off x="4984750" y="4427538"/>
            <a:ext cx="3455988" cy="0"/>
          </a:xfrm>
          <a:prstGeom prst="line">
            <a:avLst/>
          </a:prstGeom>
          <a:noFill/>
          <a:ln w="101600">
            <a:solidFill>
              <a:srgbClr val="0000FF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1" name="Text Box 33"/>
          <p:cNvSpPr txBox="1">
            <a:spLocks noChangeArrowheads="1"/>
          </p:cNvSpPr>
          <p:nvPr/>
        </p:nvSpPr>
        <p:spPr bwMode="auto">
          <a:xfrm>
            <a:off x="1231899" y="2016125"/>
            <a:ext cx="2341563" cy="35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dirty="0">
                <a:solidFill>
                  <a:srgbClr val="000000"/>
                </a:solidFill>
                <a:latin typeface="Helvetica" pitchFamily="34" charset="0"/>
              </a:rPr>
              <a:t>WM_COMMAND</a:t>
            </a:r>
          </a:p>
        </p:txBody>
      </p:sp>
      <p:sp>
        <p:nvSpPr>
          <p:cNvPr id="17442" name="Text Box 34"/>
          <p:cNvSpPr txBox="1">
            <a:spLocks noChangeArrowheads="1"/>
          </p:cNvSpPr>
          <p:nvPr/>
        </p:nvSpPr>
        <p:spPr bwMode="auto">
          <a:xfrm>
            <a:off x="904875" y="3560763"/>
            <a:ext cx="3095625" cy="1554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case ID_CLEAR: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irbd.x = 0;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irbd.y = 0;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WinInvalidateRect();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return 0;</a:t>
            </a:r>
          </a:p>
          <a:p>
            <a:r>
              <a:rPr lang="en-US" sz="1900">
                <a:solidFill>
                  <a:srgbClr val="000000"/>
                </a:solidFill>
                <a:latin typeface="Courier" pitchFamily="34" charset="0"/>
              </a:rPr>
              <a:t>  break;</a:t>
            </a:r>
          </a:p>
        </p:txBody>
      </p:sp>
      <p:sp>
        <p:nvSpPr>
          <p:cNvPr id="5" name="4 Forma libre"/>
          <p:cNvSpPr/>
          <p:nvPr/>
        </p:nvSpPr>
        <p:spPr bwMode="auto">
          <a:xfrm>
            <a:off x="223765" y="798905"/>
            <a:ext cx="8733496" cy="6555809"/>
          </a:xfrm>
          <a:custGeom>
            <a:avLst/>
            <a:gdLst>
              <a:gd name="connsiteX0" fmla="*/ 8934708 w 8934708"/>
              <a:gd name="connsiteY0" fmla="*/ 3764117 h 7276853"/>
              <a:gd name="connsiteX1" fmla="*/ 7056481 w 8934708"/>
              <a:gd name="connsiteY1" fmla="*/ 6939803 h 7276853"/>
              <a:gd name="connsiteX2" fmla="*/ 556827 w 8934708"/>
              <a:gd name="connsiteY2" fmla="*/ 6457890 h 7276853"/>
              <a:gd name="connsiteX3" fmla="*/ 507400 w 8934708"/>
              <a:gd name="connsiteY3" fmla="*/ 501933 h 7276853"/>
              <a:gd name="connsiteX4" fmla="*/ 1953141 w 8934708"/>
              <a:gd name="connsiteY4" fmla="*/ 588430 h 7276853"/>
              <a:gd name="connsiteX5" fmla="*/ 2175562 w 8934708"/>
              <a:gd name="connsiteY5" fmla="*/ 2763219 h 7276853"/>
              <a:gd name="connsiteX0" fmla="*/ 8985251 w 8985251"/>
              <a:gd name="connsiteY0" fmla="*/ 3764117 h 7092720"/>
              <a:gd name="connsiteX1" fmla="*/ 7799002 w 8985251"/>
              <a:gd name="connsiteY1" fmla="*/ 6618527 h 7092720"/>
              <a:gd name="connsiteX2" fmla="*/ 607370 w 8985251"/>
              <a:gd name="connsiteY2" fmla="*/ 6457890 h 7092720"/>
              <a:gd name="connsiteX3" fmla="*/ 557943 w 8985251"/>
              <a:gd name="connsiteY3" fmla="*/ 501933 h 7092720"/>
              <a:gd name="connsiteX4" fmla="*/ 2003684 w 8985251"/>
              <a:gd name="connsiteY4" fmla="*/ 588430 h 7092720"/>
              <a:gd name="connsiteX5" fmla="*/ 2226105 w 8985251"/>
              <a:gd name="connsiteY5" fmla="*/ 2763219 h 7092720"/>
              <a:gd name="connsiteX0" fmla="*/ 8576241 w 8576241"/>
              <a:gd name="connsiteY0" fmla="*/ 3748771 h 6956571"/>
              <a:gd name="connsiteX1" fmla="*/ 7389992 w 8576241"/>
              <a:gd name="connsiteY1" fmla="*/ 6603181 h 6956571"/>
              <a:gd name="connsiteX2" fmla="*/ 865625 w 8576241"/>
              <a:gd name="connsiteY2" fmla="*/ 6232479 h 6956571"/>
              <a:gd name="connsiteX3" fmla="*/ 148933 w 8576241"/>
              <a:gd name="connsiteY3" fmla="*/ 486587 h 6956571"/>
              <a:gd name="connsiteX4" fmla="*/ 1594674 w 8576241"/>
              <a:gd name="connsiteY4" fmla="*/ 573084 h 6956571"/>
              <a:gd name="connsiteX5" fmla="*/ 1817095 w 8576241"/>
              <a:gd name="connsiteY5" fmla="*/ 2747873 h 6956571"/>
              <a:gd name="connsiteX0" fmla="*/ 8635428 w 8635428"/>
              <a:gd name="connsiteY0" fmla="*/ 3390035 h 6563483"/>
              <a:gd name="connsiteX1" fmla="*/ 7449179 w 8635428"/>
              <a:gd name="connsiteY1" fmla="*/ 6244445 h 6563483"/>
              <a:gd name="connsiteX2" fmla="*/ 924812 w 8635428"/>
              <a:gd name="connsiteY2" fmla="*/ 5873743 h 6563483"/>
              <a:gd name="connsiteX3" fmla="*/ 121622 w 8635428"/>
              <a:gd name="connsiteY3" fmla="*/ 720976 h 6563483"/>
              <a:gd name="connsiteX4" fmla="*/ 1653861 w 8635428"/>
              <a:gd name="connsiteY4" fmla="*/ 214348 h 6563483"/>
              <a:gd name="connsiteX5" fmla="*/ 1876282 w 8635428"/>
              <a:gd name="connsiteY5" fmla="*/ 2389137 h 6563483"/>
              <a:gd name="connsiteX0" fmla="*/ 8648385 w 8648385"/>
              <a:gd name="connsiteY0" fmla="*/ 3390035 h 6555809"/>
              <a:gd name="connsiteX1" fmla="*/ 7733985 w 8648385"/>
              <a:gd name="connsiteY1" fmla="*/ 6232088 h 6555809"/>
              <a:gd name="connsiteX2" fmla="*/ 937769 w 8648385"/>
              <a:gd name="connsiteY2" fmla="*/ 5873743 h 6555809"/>
              <a:gd name="connsiteX3" fmla="*/ 134579 w 8648385"/>
              <a:gd name="connsiteY3" fmla="*/ 720976 h 6555809"/>
              <a:gd name="connsiteX4" fmla="*/ 1666818 w 8648385"/>
              <a:gd name="connsiteY4" fmla="*/ 214348 h 6555809"/>
              <a:gd name="connsiteX5" fmla="*/ 1889239 w 8648385"/>
              <a:gd name="connsiteY5" fmla="*/ 2389137 h 6555809"/>
              <a:gd name="connsiteX0" fmla="*/ 8648385 w 8733496"/>
              <a:gd name="connsiteY0" fmla="*/ 3390035 h 6555809"/>
              <a:gd name="connsiteX1" fmla="*/ 7733985 w 8733496"/>
              <a:gd name="connsiteY1" fmla="*/ 6232088 h 6555809"/>
              <a:gd name="connsiteX2" fmla="*/ 937769 w 8733496"/>
              <a:gd name="connsiteY2" fmla="*/ 5873743 h 6555809"/>
              <a:gd name="connsiteX3" fmla="*/ 134579 w 8733496"/>
              <a:gd name="connsiteY3" fmla="*/ 720976 h 6555809"/>
              <a:gd name="connsiteX4" fmla="*/ 1666818 w 8733496"/>
              <a:gd name="connsiteY4" fmla="*/ 214348 h 6555809"/>
              <a:gd name="connsiteX5" fmla="*/ 1889239 w 8733496"/>
              <a:gd name="connsiteY5" fmla="*/ 2389137 h 65558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8733496" h="6555809">
                <a:moveTo>
                  <a:pt x="8648385" y="3390035"/>
                </a:moveTo>
                <a:cubicBezTo>
                  <a:pt x="8728704" y="4741041"/>
                  <a:pt x="9019088" y="5818137"/>
                  <a:pt x="7733985" y="6232088"/>
                </a:cubicBezTo>
                <a:cubicBezTo>
                  <a:pt x="6448882" y="6646039"/>
                  <a:pt x="2204337" y="6792262"/>
                  <a:pt x="937769" y="5873743"/>
                </a:cubicBezTo>
                <a:cubicBezTo>
                  <a:pt x="-328799" y="4955224"/>
                  <a:pt x="13071" y="1664209"/>
                  <a:pt x="134579" y="720976"/>
                </a:cubicBezTo>
                <a:cubicBezTo>
                  <a:pt x="256087" y="-222257"/>
                  <a:pt x="1374375" y="-63679"/>
                  <a:pt x="1666818" y="214348"/>
                </a:cubicBezTo>
                <a:cubicBezTo>
                  <a:pt x="1959261" y="492375"/>
                  <a:pt x="1845990" y="2047267"/>
                  <a:pt x="1889239" y="2389137"/>
                </a:cubicBezTo>
              </a:path>
            </a:pathLst>
          </a:custGeom>
          <a:noFill/>
          <a:ln w="22225" cap="flat" cmpd="sng" algn="ctr">
            <a:solidFill>
              <a:schemeClr val="accent2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5 Forma libre"/>
          <p:cNvSpPr/>
          <p:nvPr/>
        </p:nvSpPr>
        <p:spPr bwMode="auto">
          <a:xfrm>
            <a:off x="3723011" y="1640805"/>
            <a:ext cx="2690146" cy="2770557"/>
          </a:xfrm>
          <a:custGeom>
            <a:avLst/>
            <a:gdLst>
              <a:gd name="connsiteX0" fmla="*/ 193245 w 2788514"/>
              <a:gd name="connsiteY0" fmla="*/ 2675259 h 2675259"/>
              <a:gd name="connsiteX1" fmla="*/ 242672 w 2788514"/>
              <a:gd name="connsiteY1" fmla="*/ 290405 h 2675259"/>
              <a:gd name="connsiteX2" fmla="*/ 2590456 w 2788514"/>
              <a:gd name="connsiteY2" fmla="*/ 191551 h 2675259"/>
              <a:gd name="connsiteX3" fmla="*/ 2676953 w 2788514"/>
              <a:gd name="connsiteY3" fmla="*/ 1662005 h 2675259"/>
              <a:gd name="connsiteX0" fmla="*/ 142191 w 2730220"/>
              <a:gd name="connsiteY0" fmla="*/ 2759243 h 2759243"/>
              <a:gd name="connsiteX1" fmla="*/ 290472 w 2730220"/>
              <a:gd name="connsiteY1" fmla="*/ 238464 h 2759243"/>
              <a:gd name="connsiteX2" fmla="*/ 2539402 w 2730220"/>
              <a:gd name="connsiteY2" fmla="*/ 275535 h 2759243"/>
              <a:gd name="connsiteX3" fmla="*/ 2625899 w 2730220"/>
              <a:gd name="connsiteY3" fmla="*/ 1745989 h 2759243"/>
              <a:gd name="connsiteX0" fmla="*/ 169133 w 2757162"/>
              <a:gd name="connsiteY0" fmla="*/ 2738339 h 2738339"/>
              <a:gd name="connsiteX1" fmla="*/ 317414 w 2757162"/>
              <a:gd name="connsiteY1" fmla="*/ 217560 h 2738339"/>
              <a:gd name="connsiteX2" fmla="*/ 2566344 w 2757162"/>
              <a:gd name="connsiteY2" fmla="*/ 254631 h 2738339"/>
              <a:gd name="connsiteX3" fmla="*/ 2652841 w 2757162"/>
              <a:gd name="connsiteY3" fmla="*/ 1725085 h 2738339"/>
              <a:gd name="connsiteX0" fmla="*/ 169133 w 2789143"/>
              <a:gd name="connsiteY0" fmla="*/ 2738339 h 2738339"/>
              <a:gd name="connsiteX1" fmla="*/ 317414 w 2789143"/>
              <a:gd name="connsiteY1" fmla="*/ 217560 h 2738339"/>
              <a:gd name="connsiteX2" fmla="*/ 2566344 w 2789143"/>
              <a:gd name="connsiteY2" fmla="*/ 254631 h 2738339"/>
              <a:gd name="connsiteX3" fmla="*/ 2726981 w 2789143"/>
              <a:gd name="connsiteY3" fmla="*/ 1725085 h 2738339"/>
              <a:gd name="connsiteX0" fmla="*/ 132298 w 2690146"/>
              <a:gd name="connsiteY0" fmla="*/ 2770557 h 2770557"/>
              <a:gd name="connsiteX1" fmla="*/ 280579 w 2690146"/>
              <a:gd name="connsiteY1" fmla="*/ 249778 h 2770557"/>
              <a:gd name="connsiteX2" fmla="*/ 2356514 w 2690146"/>
              <a:gd name="connsiteY2" fmla="*/ 262136 h 2770557"/>
              <a:gd name="connsiteX3" fmla="*/ 2690146 w 2690146"/>
              <a:gd name="connsiteY3" fmla="*/ 1757303 h 27705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90146" h="2770557">
                <a:moveTo>
                  <a:pt x="132298" y="2770557"/>
                </a:moveTo>
                <a:cubicBezTo>
                  <a:pt x="-42756" y="1785105"/>
                  <a:pt x="-90124" y="667848"/>
                  <a:pt x="280579" y="249778"/>
                </a:cubicBezTo>
                <a:cubicBezTo>
                  <a:pt x="651282" y="-168292"/>
                  <a:pt x="1954920" y="10882"/>
                  <a:pt x="2356514" y="262136"/>
                </a:cubicBezTo>
                <a:cubicBezTo>
                  <a:pt x="2758108" y="513390"/>
                  <a:pt x="2661313" y="1524584"/>
                  <a:pt x="2690146" y="1757303"/>
                </a:cubicBezTo>
              </a:path>
            </a:pathLst>
          </a:custGeom>
          <a:noFill/>
          <a:ln w="22225" cap="flat" cmpd="sng" algn="ctr">
            <a:solidFill>
              <a:schemeClr val="accent2"/>
            </a:solidFill>
            <a:prstDash val="solid"/>
            <a:round/>
            <a:headEnd type="none" w="med" len="med"/>
            <a:tailEnd type="stealth" w="lg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6 Forma libre"/>
          <p:cNvSpPr/>
          <p:nvPr/>
        </p:nvSpPr>
        <p:spPr bwMode="auto">
          <a:xfrm>
            <a:off x="6385977" y="1692799"/>
            <a:ext cx="3153439" cy="1977156"/>
          </a:xfrm>
          <a:custGeom>
            <a:avLst/>
            <a:gdLst>
              <a:gd name="connsiteX0" fmla="*/ 196231 w 2766436"/>
              <a:gd name="connsiteY0" fmla="*/ 1513949 h 2107073"/>
              <a:gd name="connsiteX1" fmla="*/ 208588 w 2766436"/>
              <a:gd name="connsiteY1" fmla="*/ 278273 h 2107073"/>
              <a:gd name="connsiteX2" fmla="*/ 2333950 w 2766436"/>
              <a:gd name="connsiteY2" fmla="*/ 154705 h 2107073"/>
              <a:gd name="connsiteX3" fmla="*/ 2766436 w 2766436"/>
              <a:gd name="connsiteY3" fmla="*/ 2107073 h 2107073"/>
              <a:gd name="connsiteX0" fmla="*/ 79188 w 2649393"/>
              <a:gd name="connsiteY0" fmla="*/ 1587231 h 2180355"/>
              <a:gd name="connsiteX1" fmla="*/ 375750 w 2649393"/>
              <a:gd name="connsiteY1" fmla="*/ 190917 h 2180355"/>
              <a:gd name="connsiteX2" fmla="*/ 2216907 w 2649393"/>
              <a:gd name="connsiteY2" fmla="*/ 227987 h 2180355"/>
              <a:gd name="connsiteX3" fmla="*/ 2649393 w 2649393"/>
              <a:gd name="connsiteY3" fmla="*/ 2180355 h 2180355"/>
              <a:gd name="connsiteX0" fmla="*/ 85157 w 2659811"/>
              <a:gd name="connsiteY0" fmla="*/ 1594498 h 2187622"/>
              <a:gd name="connsiteX1" fmla="*/ 381719 w 2659811"/>
              <a:gd name="connsiteY1" fmla="*/ 198184 h 2187622"/>
              <a:gd name="connsiteX2" fmla="*/ 2395871 w 2659811"/>
              <a:gd name="connsiteY2" fmla="*/ 222897 h 2187622"/>
              <a:gd name="connsiteX3" fmla="*/ 2655362 w 2659811"/>
              <a:gd name="connsiteY3" fmla="*/ 2187622 h 2187622"/>
              <a:gd name="connsiteX0" fmla="*/ 85157 w 2651437"/>
              <a:gd name="connsiteY0" fmla="*/ 1600174 h 2279795"/>
              <a:gd name="connsiteX1" fmla="*/ 381719 w 2651437"/>
              <a:gd name="connsiteY1" fmla="*/ 203860 h 2279795"/>
              <a:gd name="connsiteX2" fmla="*/ 2395871 w 2651437"/>
              <a:gd name="connsiteY2" fmla="*/ 228573 h 2279795"/>
              <a:gd name="connsiteX3" fmla="*/ 2643005 w 2651437"/>
              <a:gd name="connsiteY3" fmla="*/ 2279795 h 2279795"/>
              <a:gd name="connsiteX0" fmla="*/ 30267 w 2596547"/>
              <a:gd name="connsiteY0" fmla="*/ 1600174 h 2279795"/>
              <a:gd name="connsiteX1" fmla="*/ 326829 w 2596547"/>
              <a:gd name="connsiteY1" fmla="*/ 203860 h 2279795"/>
              <a:gd name="connsiteX2" fmla="*/ 2340981 w 2596547"/>
              <a:gd name="connsiteY2" fmla="*/ 228573 h 2279795"/>
              <a:gd name="connsiteX3" fmla="*/ 2588115 w 2596547"/>
              <a:gd name="connsiteY3" fmla="*/ 2279795 h 2279795"/>
              <a:gd name="connsiteX0" fmla="*/ 42555 w 2809368"/>
              <a:gd name="connsiteY0" fmla="*/ 1592812 h 2272433"/>
              <a:gd name="connsiteX1" fmla="*/ 339117 w 2809368"/>
              <a:gd name="connsiteY1" fmla="*/ 196498 h 2272433"/>
              <a:gd name="connsiteX2" fmla="*/ 2662188 w 2809368"/>
              <a:gd name="connsiteY2" fmla="*/ 233568 h 2272433"/>
              <a:gd name="connsiteX3" fmla="*/ 2600403 w 2809368"/>
              <a:gd name="connsiteY3" fmla="*/ 2272433 h 2272433"/>
              <a:gd name="connsiteX0" fmla="*/ 42555 w 3131743"/>
              <a:gd name="connsiteY0" fmla="*/ 1579368 h 2048924"/>
              <a:gd name="connsiteX1" fmla="*/ 339117 w 3131743"/>
              <a:gd name="connsiteY1" fmla="*/ 183054 h 2048924"/>
              <a:gd name="connsiteX2" fmla="*/ 2662188 w 3131743"/>
              <a:gd name="connsiteY2" fmla="*/ 220124 h 2048924"/>
              <a:gd name="connsiteX3" fmla="*/ 3131743 w 3131743"/>
              <a:gd name="connsiteY3" fmla="*/ 2048924 h 2048924"/>
              <a:gd name="connsiteX0" fmla="*/ 46471 w 3135659"/>
              <a:gd name="connsiteY0" fmla="*/ 1586487 h 2056043"/>
              <a:gd name="connsiteX1" fmla="*/ 343033 w 3135659"/>
              <a:gd name="connsiteY1" fmla="*/ 190173 h 2056043"/>
              <a:gd name="connsiteX2" fmla="*/ 2752602 w 3135659"/>
              <a:gd name="connsiteY2" fmla="*/ 214886 h 2056043"/>
              <a:gd name="connsiteX3" fmla="*/ 3135659 w 3135659"/>
              <a:gd name="connsiteY3" fmla="*/ 2056043 h 2056043"/>
              <a:gd name="connsiteX0" fmla="*/ 46471 w 3123302"/>
              <a:gd name="connsiteY0" fmla="*/ 1581741 h 1977156"/>
              <a:gd name="connsiteX1" fmla="*/ 343033 w 3123302"/>
              <a:gd name="connsiteY1" fmla="*/ 185427 h 1977156"/>
              <a:gd name="connsiteX2" fmla="*/ 2752602 w 3123302"/>
              <a:gd name="connsiteY2" fmla="*/ 210140 h 1977156"/>
              <a:gd name="connsiteX3" fmla="*/ 3123302 w 3123302"/>
              <a:gd name="connsiteY3" fmla="*/ 1977156 h 1977156"/>
              <a:gd name="connsiteX0" fmla="*/ 31257 w 3169872"/>
              <a:gd name="connsiteY0" fmla="*/ 1581741 h 1977156"/>
              <a:gd name="connsiteX1" fmla="*/ 389603 w 3169872"/>
              <a:gd name="connsiteY1" fmla="*/ 185427 h 1977156"/>
              <a:gd name="connsiteX2" fmla="*/ 2799172 w 3169872"/>
              <a:gd name="connsiteY2" fmla="*/ 210140 h 1977156"/>
              <a:gd name="connsiteX3" fmla="*/ 3169872 w 3169872"/>
              <a:gd name="connsiteY3" fmla="*/ 1977156 h 1977156"/>
              <a:gd name="connsiteX0" fmla="*/ 14824 w 3153439"/>
              <a:gd name="connsiteY0" fmla="*/ 1581741 h 1977156"/>
              <a:gd name="connsiteX1" fmla="*/ 373170 w 3153439"/>
              <a:gd name="connsiteY1" fmla="*/ 185427 h 1977156"/>
              <a:gd name="connsiteX2" fmla="*/ 2782739 w 3153439"/>
              <a:gd name="connsiteY2" fmla="*/ 210140 h 1977156"/>
              <a:gd name="connsiteX3" fmla="*/ 3153439 w 3153439"/>
              <a:gd name="connsiteY3" fmla="*/ 1977156 h 19771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53439" h="1977156">
                <a:moveTo>
                  <a:pt x="14824" y="1581741"/>
                </a:moveTo>
                <a:cubicBezTo>
                  <a:pt x="3498" y="1077173"/>
                  <a:pt x="-88149" y="414027"/>
                  <a:pt x="373170" y="185427"/>
                </a:cubicBezTo>
                <a:cubicBezTo>
                  <a:pt x="834489" y="-43173"/>
                  <a:pt x="2319361" y="-88481"/>
                  <a:pt x="2782739" y="210140"/>
                </a:cubicBezTo>
                <a:cubicBezTo>
                  <a:pt x="3246117" y="508761"/>
                  <a:pt x="3122547" y="1719724"/>
                  <a:pt x="3153439" y="1977156"/>
                </a:cubicBezTo>
              </a:path>
            </a:pathLst>
          </a:custGeom>
          <a:noFill/>
          <a:ln w="22225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EC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5750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Day 1 – Session 1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Introduction to Tools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6711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Introduction to Tools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Using Visual Age C++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269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270</TotalTime>
  <Words>3484</Words>
  <Application>Microsoft Office PowerPoint</Application>
  <PresentationFormat>Personalizado</PresentationFormat>
  <Paragraphs>805</Paragraphs>
  <Slides>74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74</vt:i4>
      </vt:variant>
    </vt:vector>
  </HeadingPairs>
  <TitlesOfParts>
    <vt:vector size="75" baseType="lpstr">
      <vt:lpstr>Tema de Office</vt:lpstr>
      <vt:lpstr>Introduction to OS/2 Warp Programming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Day 1 – Session 1</vt:lpstr>
      <vt:lpstr>Introduction to Tools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Day 1 – Session 2</vt:lpstr>
      <vt:lpstr>Introduction to Presentation Manager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Day 1 – Session 3</vt:lpstr>
      <vt:lpstr>Day 1 – Session 4</vt:lpstr>
      <vt:lpstr>Window Parentage and Ownership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OS/2 Warp Programming</dc:title>
  <dc:creator>Les Bell and Associates Pty Ltd</dc:creator>
  <cp:keywords>OS/2, Warp, C, Programming</cp:keywords>
  <cp:lastModifiedBy>miturbide</cp:lastModifiedBy>
  <cp:revision>49</cp:revision>
  <dcterms:modified xsi:type="dcterms:W3CDTF">2012-01-16T02:03:53Z</dcterms:modified>
</cp:coreProperties>
</file>